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70" r:id="rId3"/>
    <p:sldId id="276" r:id="rId4"/>
    <p:sldId id="331" r:id="rId5"/>
    <p:sldId id="336" r:id="rId6"/>
    <p:sldId id="335" r:id="rId7"/>
    <p:sldId id="334" r:id="rId8"/>
    <p:sldId id="275" r:id="rId9"/>
    <p:sldId id="332" r:id="rId10"/>
    <p:sldId id="337" r:id="rId11"/>
    <p:sldId id="278" r:id="rId12"/>
    <p:sldId id="339" r:id="rId13"/>
    <p:sldId id="341" r:id="rId14"/>
    <p:sldId id="342" r:id="rId15"/>
    <p:sldId id="344" r:id="rId16"/>
    <p:sldId id="288"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228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457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685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9144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11430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1371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1600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1828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8A872"/>
    <a:srgbClr val="00CC00"/>
    <a:srgbClr val="003399"/>
    <a:srgbClr val="008000"/>
    <a:srgbClr val="996600"/>
    <a:srgbClr val="A50021"/>
    <a:srgbClr val="660066"/>
    <a:srgbClr val="34A5DA"/>
    <a:srgbClr val="FFFFFF"/>
    <a:srgbClr val="8387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68" autoAdjust="0"/>
    <p:restoredTop sz="79866" autoAdjust="0"/>
  </p:normalViewPr>
  <p:slideViewPr>
    <p:cSldViewPr snapToGrid="0" snapToObjects="1">
      <p:cViewPr varScale="1">
        <p:scale>
          <a:sx n="29" d="100"/>
          <a:sy n="29" d="100"/>
        </p:scale>
        <p:origin x="1584" y="3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3" name="Shape 163"/>
          <p:cNvSpPr>
            <a:spLocks noGrp="1" noRot="1" noChangeAspect="1"/>
          </p:cNvSpPr>
          <p:nvPr>
            <p:ph type="sldImg"/>
          </p:nvPr>
        </p:nvSpPr>
        <p:spPr>
          <a:xfrm>
            <a:off x="1143000" y="685800"/>
            <a:ext cx="4572000" cy="3429000"/>
          </a:xfrm>
          <a:prstGeom prst="rect">
            <a:avLst/>
          </a:prstGeom>
        </p:spPr>
        <p:txBody>
          <a:bodyPr/>
          <a:lstStyle/>
          <a:p>
            <a:endParaRPr/>
          </a:p>
        </p:txBody>
      </p:sp>
      <p:sp>
        <p:nvSpPr>
          <p:cNvPr id="164" name="Shape 164"/>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734149069"/>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各位老师，下午好！我是计算机</a:t>
            </a:r>
            <a:r>
              <a:rPr lang="en-US" altLang="zh-CN" dirty="0"/>
              <a:t>174</a:t>
            </a:r>
            <a:r>
              <a:rPr lang="zh-CN" altLang="en-US" dirty="0"/>
              <a:t>班的褚灵强，我的论文题目是基于多帧的视频质量增强技术与实现，指导老师是丁丹丹老师。下面开始我的毕业答辩</a:t>
            </a:r>
          </a:p>
        </p:txBody>
      </p:sp>
    </p:spTree>
    <p:extLst>
      <p:ext uri="{BB962C8B-B14F-4D97-AF65-F5344CB8AC3E}">
        <p14:creationId xmlns:p14="http://schemas.microsoft.com/office/powerpoint/2010/main" val="30266622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之前提到的可变形卷积是在原来规整的卷积核上增加一个偏移量，使卷积操作可以集中在最感兴趣的区域，但这也导致了模型的训练难度大大增加，常常因可变形卷积偏移量过大等情况出现错误。</a:t>
            </a:r>
          </a:p>
        </p:txBody>
      </p:sp>
    </p:spTree>
    <p:extLst>
      <p:ext uri="{BB962C8B-B14F-4D97-AF65-F5344CB8AC3E}">
        <p14:creationId xmlns:p14="http://schemas.microsoft.com/office/powerpoint/2010/main" val="17444838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本文的主要工作是结合</a:t>
            </a:r>
            <a:r>
              <a:rPr lang="en-US" altLang="zh-CN" dirty="0"/>
              <a:t>PCD</a:t>
            </a:r>
            <a:r>
              <a:rPr lang="zh-CN" altLang="en-US" dirty="0"/>
              <a:t>对齐模块，使用多帧融合技术，来提升超分辨率图像质量。没有采用常规的超分训练集，而是自己使用</a:t>
            </a:r>
            <a:r>
              <a:rPr lang="en-US" altLang="zh-CN" dirty="0"/>
              <a:t>AV1</a:t>
            </a:r>
            <a:r>
              <a:rPr lang="zh-CN" altLang="en-US" dirty="0"/>
              <a:t>编码生成了编码后的训练集，其与真实图像存在不一样的特征，拓展了模型应用场景。然后采用了较深的重建模块和有利于保持结构的</a:t>
            </a:r>
            <a:r>
              <a:rPr lang="en-US" altLang="zh-CN" dirty="0" err="1"/>
              <a:t>CharbonnierLoss</a:t>
            </a:r>
            <a:r>
              <a:rPr lang="zh-CN" altLang="en-US" dirty="0"/>
              <a:t>函数，并通过对模型进行各种调整、训练，得到最终的超分辨率模型。</a:t>
            </a:r>
            <a:endParaRPr lang="en-US" altLang="zh-CN" dirty="0"/>
          </a:p>
        </p:txBody>
      </p:sp>
    </p:spTree>
    <p:extLst>
      <p:ext uri="{BB962C8B-B14F-4D97-AF65-F5344CB8AC3E}">
        <p14:creationId xmlns:p14="http://schemas.microsoft.com/office/powerpoint/2010/main" val="20302716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这个是模型效果展示，左边是输入，右边是模型推理结果，取得了一定的效果。</a:t>
            </a:r>
          </a:p>
        </p:txBody>
      </p:sp>
    </p:spTree>
    <p:extLst>
      <p:ext uri="{BB962C8B-B14F-4D97-AF65-F5344CB8AC3E}">
        <p14:creationId xmlns:p14="http://schemas.microsoft.com/office/powerpoint/2010/main" val="1716656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6337314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713983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826843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91807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我主要从以下四个方面来介绍，超分辨率介绍，应用前景，实现思路和效果展示。</a:t>
            </a:r>
          </a:p>
        </p:txBody>
      </p:sp>
    </p:spTree>
    <p:extLst>
      <p:ext uri="{BB962C8B-B14F-4D97-AF65-F5344CB8AC3E}">
        <p14:creationId xmlns:p14="http://schemas.microsoft.com/office/powerpoint/2010/main" val="3845936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通俗来讲，超分辨率技术就是将低分辨率的图像视频转化为高分辨率的图像视频，比如将</a:t>
            </a:r>
            <a:r>
              <a:rPr lang="en-US" altLang="zh-CN" dirty="0"/>
              <a:t>480p</a:t>
            </a:r>
            <a:r>
              <a:rPr lang="zh-CN" altLang="en-US" dirty="0"/>
              <a:t>的视频转化为</a:t>
            </a:r>
            <a:r>
              <a:rPr lang="en-US" altLang="zh-CN" dirty="0"/>
              <a:t>1080p</a:t>
            </a:r>
            <a:r>
              <a:rPr lang="zh-CN" altLang="en-US" dirty="0"/>
              <a:t>。一般来说，超分辨率的方式主要有插值、重建、学习，随着近几年机器学习的兴起，研究方向主要向学习倾斜，基于学习的方法比另外两种可以恢复更多的高频细节，有着更好的主客观效果。</a:t>
            </a:r>
          </a:p>
        </p:txBody>
      </p:sp>
    </p:spTree>
    <p:extLst>
      <p:ext uri="{BB962C8B-B14F-4D97-AF65-F5344CB8AC3E}">
        <p14:creationId xmlns:p14="http://schemas.microsoft.com/office/powerpoint/2010/main" val="1683100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课题是基于多帧的水平超分辨率重建技术。它主要基于一个事实，就是对于图像序列中的帧来说，其相邻帧往往拥有一些与当前帧互补的信息，比如当前帧存在因为运动产生的模糊，而在其相邻帧中这种模糊的影响更小，即可使用其相邻帧的信息来恢复当前帧。基于这一事实，我们可以通过多帧输入来产生一个比原序列中任一帧图像细节更加丰富的高分辨率图像。</a:t>
            </a:r>
          </a:p>
        </p:txBody>
      </p:sp>
    </p:spTree>
    <p:extLst>
      <p:ext uri="{BB962C8B-B14F-4D97-AF65-F5344CB8AC3E}">
        <p14:creationId xmlns:p14="http://schemas.microsoft.com/office/powerpoint/2010/main" val="3913682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这一技术的应用场景非常广泛，例如视频传输、人脸识别、医学影像等等。</a:t>
            </a:r>
          </a:p>
        </p:txBody>
      </p:sp>
    </p:spTree>
    <p:extLst>
      <p:ext uri="{BB962C8B-B14F-4D97-AF65-F5344CB8AC3E}">
        <p14:creationId xmlns:p14="http://schemas.microsoft.com/office/powerpoint/2010/main" val="22605255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zh-CN" altLang="en-US" dirty="0"/>
              <a:t>最常见的应用应该就是视频传输，目前，主流的视频压缩编码标准有</a:t>
            </a:r>
            <a:r>
              <a:rPr lang="en-US" altLang="zh-CN" dirty="0"/>
              <a:t>AV1</a:t>
            </a:r>
            <a:r>
              <a:rPr lang="zh-CN" altLang="en-US" dirty="0"/>
              <a:t>、</a:t>
            </a:r>
            <a:r>
              <a:rPr lang="en-US" altLang="zh-CN" dirty="0"/>
              <a:t>HEVC</a:t>
            </a:r>
            <a:r>
              <a:rPr lang="zh-CN" altLang="en-US" dirty="0"/>
              <a:t>等，利用视频图像在时域、空域上的冗余对视频图像进行有损压缩。经过有损压缩的视频图像必然存在失真，影响主客观质量，降低了用户的体验。因此，在保证视频、图片质量的前提下，针对视频传输速率和带宽需求，对通过后处理的手段提高视频图像质量提出了更高的要求和挑战。</a:t>
            </a:r>
            <a:endParaRPr lang="en-US" altLang="zh-CN" dirty="0"/>
          </a:p>
          <a:p>
            <a:pPr marL="0" marR="0" lvl="0" indent="0" defTabSz="457200" eaLnBrk="1" fontAlgn="auto" latinLnBrk="0" hangingPunct="1">
              <a:lnSpc>
                <a:spcPct val="117999"/>
              </a:lnSpc>
              <a:spcBef>
                <a:spcPts val="0"/>
              </a:spcBef>
              <a:spcAft>
                <a:spcPts val="0"/>
              </a:spcAft>
              <a:buClrTx/>
              <a:buSzTx/>
              <a:buFontTx/>
              <a:buNone/>
              <a:tabLst/>
              <a:defRPr/>
            </a:pPr>
            <a:r>
              <a:rPr lang="zh-CN" altLang="en-US" dirty="0"/>
              <a:t>从企业方面来讲，可以在尽可能保持图像质量的情况下，使图像大小减少，不仅能降低存储成本，同时还能</a:t>
            </a:r>
            <a:r>
              <a:rPr lang="zh-CN" altLang="en-US" dirty="0">
                <a:solidFill>
                  <a:schemeClr val="accent1"/>
                </a:solidFill>
              </a:rPr>
              <a:t>减少流量成本</a:t>
            </a:r>
            <a:r>
              <a:rPr lang="zh-CN" altLang="en-US" dirty="0"/>
              <a:t>，经济效益巨大；</a:t>
            </a:r>
          </a:p>
        </p:txBody>
      </p:sp>
    </p:spTree>
    <p:extLst>
      <p:ext uri="{BB962C8B-B14F-4D97-AF65-F5344CB8AC3E}">
        <p14:creationId xmlns:p14="http://schemas.microsoft.com/office/powerpoint/2010/main" val="4780694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此外在医学影像方面，超分辨率也有着巨大的应用前景。</a:t>
            </a:r>
          </a:p>
        </p:txBody>
      </p:sp>
    </p:spTree>
    <p:extLst>
      <p:ext uri="{BB962C8B-B14F-4D97-AF65-F5344CB8AC3E}">
        <p14:creationId xmlns:p14="http://schemas.microsoft.com/office/powerpoint/2010/main" val="1517201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介绍我的实现思路。传统上进行视频超分是通过对每帧进行超分再组合成视频。但我们注意到与图像超分不同的是，相邻帧可能包含当前帧缺失的部分高频细节，所以我们不是单纯的对每张图片进行超分来生成最终的视频，而且通过对相邻帧的参考来提升当前帧的图像质量。而相邻帧存在一定的抖动，必须先对齐才能进一步处理融合，一般来说这可以使用光流算法处理，但是光流法运算较为复杂，且难以实现端到端训练，因此采用了</a:t>
            </a:r>
            <a:r>
              <a:rPr lang="en-US" altLang="zh-CN" dirty="0"/>
              <a:t>EDVR</a:t>
            </a:r>
            <a:r>
              <a:rPr lang="zh-CN" altLang="en-US" dirty="0"/>
              <a:t>提出的</a:t>
            </a:r>
            <a:r>
              <a:rPr lang="en-US" altLang="zh-CN" dirty="0"/>
              <a:t>PCD</a:t>
            </a:r>
            <a:r>
              <a:rPr lang="zh-CN" altLang="en-US" dirty="0"/>
              <a:t>模块，它参考</a:t>
            </a:r>
            <a:r>
              <a:rPr lang="zh-CN" altLang="en-US" b="0" i="0" dirty="0">
                <a:solidFill>
                  <a:srgbClr val="4D4D4D"/>
                </a:solidFill>
                <a:effectLst/>
                <a:latin typeface="-apple-system"/>
              </a:rPr>
              <a:t>商汤提出的可变性卷积，使用可变形卷积来进行对齐，模型只需要训练学习卷积核的偏移量即可。且采用了金字塔结构，由粗到细计算偏移量。另外，在进入</a:t>
            </a:r>
            <a:r>
              <a:rPr lang="en-US" altLang="zh-CN" b="0" i="0" dirty="0">
                <a:solidFill>
                  <a:srgbClr val="4D4D4D"/>
                </a:solidFill>
                <a:effectLst/>
                <a:latin typeface="-apple-system"/>
              </a:rPr>
              <a:t>PCD</a:t>
            </a:r>
            <a:r>
              <a:rPr lang="zh-CN" altLang="en-US" b="0" i="0" dirty="0">
                <a:solidFill>
                  <a:srgbClr val="4D4D4D"/>
                </a:solidFill>
                <a:effectLst/>
                <a:latin typeface="-apple-system"/>
              </a:rPr>
              <a:t>模块前，先做了个下采样来扩大感受野，降低复杂度。</a:t>
            </a:r>
            <a:endParaRPr lang="en-US" altLang="zh-CN" b="0" i="0" dirty="0">
              <a:solidFill>
                <a:srgbClr val="4D4D4D"/>
              </a:solidFill>
              <a:effectLst/>
              <a:latin typeface="-apple-system"/>
            </a:endParaRPr>
          </a:p>
          <a:p>
            <a:r>
              <a:rPr lang="zh-CN" altLang="en-US" b="0" i="0" dirty="0">
                <a:solidFill>
                  <a:srgbClr val="4D4D4D"/>
                </a:solidFill>
                <a:effectLst/>
                <a:latin typeface="-apple-system"/>
              </a:rPr>
              <a:t>对于对齐后的</a:t>
            </a:r>
            <a:r>
              <a:rPr lang="en-US" altLang="zh-CN" b="0" i="0" dirty="0">
                <a:solidFill>
                  <a:srgbClr val="000000"/>
                </a:solidFill>
                <a:effectLst/>
                <a:latin typeface="Verdana" panose="020B0604030504040204" pitchFamily="34" charset="0"/>
              </a:rPr>
              <a:t>feature map</a:t>
            </a:r>
            <a:r>
              <a:rPr lang="zh-CN" altLang="en-US" b="0" i="0" dirty="0">
                <a:solidFill>
                  <a:srgbClr val="4D4D4D"/>
                </a:solidFill>
                <a:effectLst/>
                <a:latin typeface="-apple-system"/>
              </a:rPr>
              <a:t>，我们采用</a:t>
            </a:r>
            <a:r>
              <a:rPr lang="en-US" altLang="zh-CN" b="0" i="0" dirty="0" err="1">
                <a:solidFill>
                  <a:srgbClr val="4D4D4D"/>
                </a:solidFill>
                <a:effectLst/>
                <a:latin typeface="-apple-system"/>
              </a:rPr>
              <a:t>resnet</a:t>
            </a:r>
            <a:r>
              <a:rPr lang="zh-CN" altLang="en-US" b="0" i="0" dirty="0">
                <a:solidFill>
                  <a:srgbClr val="4D4D4D"/>
                </a:solidFill>
                <a:effectLst/>
                <a:latin typeface="-apple-system"/>
              </a:rPr>
              <a:t>网络，进行残差学习，因为一般我们认为原始的低分辨率图片与高分辨率图片之间，低频分量几乎一样，缺失的是高频分量，即图片细节。那么训练的时候，只需要针对高频分量进行训练就行了，还能加快训练速度。</a:t>
            </a:r>
            <a:endParaRPr lang="zh-CN" altLang="en-US" dirty="0"/>
          </a:p>
        </p:txBody>
      </p:sp>
    </p:spTree>
    <p:extLst>
      <p:ext uri="{BB962C8B-B14F-4D97-AF65-F5344CB8AC3E}">
        <p14:creationId xmlns:p14="http://schemas.microsoft.com/office/powerpoint/2010/main" val="3701245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下面具体介绍一下</a:t>
            </a:r>
            <a:r>
              <a:rPr lang="en-US" altLang="zh-CN" dirty="0"/>
              <a:t>PCD</a:t>
            </a:r>
            <a:r>
              <a:rPr lang="zh-CN" altLang="en-US" dirty="0"/>
              <a:t>模块，它首先对原图像进行多次下采样，并进行多帧的级联，送入可变形卷积网络进行特征级别的对齐</a:t>
            </a:r>
            <a:r>
              <a:rPr lang="en-US" altLang="zh-CN" dirty="0"/>
              <a:t>,</a:t>
            </a:r>
            <a:r>
              <a:rPr lang="zh-CN" altLang="en-US" dirty="0"/>
              <a:t>由下到上在各个尺寸上进行该操作，最终得到对齐后的特征图。它的优势在于没有采用传统的光流法，实现了端到端训练，并采用了金字塔结构降低计算量。</a:t>
            </a:r>
          </a:p>
        </p:txBody>
      </p:sp>
    </p:spTree>
    <p:extLst>
      <p:ext uri="{BB962C8B-B14F-4D97-AF65-F5344CB8AC3E}">
        <p14:creationId xmlns:p14="http://schemas.microsoft.com/office/powerpoint/2010/main" val="2123309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2" name="Shape 12"/>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13" name="Shape 13"/>
          <p:cNvSpPr>
            <a:spLocks noGrp="1"/>
          </p:cNvSpPr>
          <p:nvPr>
            <p:ph type="title"/>
          </p:nvPr>
        </p:nvSpPr>
        <p:spPr>
          <a:xfrm>
            <a:off x="406400" y="6426200"/>
            <a:ext cx="12192000" cy="2705100"/>
          </a:xfrm>
          <a:prstGeom prst="rect">
            <a:avLst/>
          </a:prstGeom>
        </p:spPr>
        <p:txBody>
          <a:bodyPr/>
          <a:lstStyle>
            <a:lvl1pPr>
              <a:spcBef>
                <a:spcPts val="0"/>
              </a:spcBef>
              <a:defRPr sz="17000"/>
            </a:lvl1pPr>
          </a:lstStyle>
          <a:p>
            <a:r>
              <a:t>标题文本</a:t>
            </a:r>
          </a:p>
        </p:txBody>
      </p:sp>
      <p:sp>
        <p:nvSpPr>
          <p:cNvPr id="14" name="Shape 14"/>
          <p:cNvSpPr>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22860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45720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68580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91440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15" name="Shape 15"/>
          <p:cNvSpPr>
            <a:spLocks noGrp="1"/>
          </p:cNvSpPr>
          <p:nvPr>
            <p:ph type="sldNum" sz="quarter" idx="2"/>
          </p:nvPr>
        </p:nvSpPr>
        <p:spPr>
          <a:xfrm>
            <a:off x="12182237" y="431800"/>
            <a:ext cx="419101"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50240" y="9040143"/>
            <a:ext cx="3034453" cy="519289"/>
          </a:xfrm>
          <a:prstGeom prst="rect">
            <a:avLst/>
          </a:prstGeom>
        </p:spPr>
        <p:txBody>
          <a:bodyPr/>
          <a:lstStyle/>
          <a:p>
            <a:fld id="{3A4F78E9-EC03-4518-A558-ED2683D81CEA}" type="datetimeFigureOut">
              <a:rPr lang="zh-CN" altLang="en-US" smtClean="0"/>
              <a:pPr/>
              <a:t>2021/4/21</a:t>
            </a:fld>
            <a:endParaRPr lang="zh-CN" altLang="en-US"/>
          </a:p>
        </p:txBody>
      </p:sp>
      <p:sp>
        <p:nvSpPr>
          <p:cNvPr id="5" name="页脚占位符 4"/>
          <p:cNvSpPr>
            <a:spLocks noGrp="1"/>
          </p:cNvSpPr>
          <p:nvPr>
            <p:ph type="ftr" sz="quarter" idx="11"/>
          </p:nvPr>
        </p:nvSpPr>
        <p:spPr>
          <a:xfrm>
            <a:off x="4443307" y="9040143"/>
            <a:ext cx="4118187" cy="519289"/>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12029262" y="431800"/>
            <a:ext cx="564257" cy="398058"/>
          </a:xfrm>
        </p:spPr>
        <p:txBody>
          <a:bodyPr/>
          <a:lstStyle/>
          <a:p>
            <a:fld id="{A98C3CF2-3BD7-4F27-BBC4-427B8F475821}" type="slidenum">
              <a:rPr lang="zh-CN" altLang="en-US" smtClean="0"/>
              <a:pPr/>
              <a:t>‹#›</a:t>
            </a:fld>
            <a:endParaRPr lang="zh-CN" altLang="en-US"/>
          </a:p>
        </p:txBody>
      </p:sp>
    </p:spTree>
    <p:extLst>
      <p:ext uri="{BB962C8B-B14F-4D97-AF65-F5344CB8AC3E}">
        <p14:creationId xmlns:p14="http://schemas.microsoft.com/office/powerpoint/2010/main" val="4182370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2" name="Shape 22"/>
          <p:cNvSpPr>
            <a:spLocks noGrp="1"/>
          </p:cNvSpPr>
          <p:nvPr>
            <p:ph type="pic" idx="13"/>
          </p:nvPr>
        </p:nvSpPr>
        <p:spPr>
          <a:xfrm>
            <a:off x="0" y="0"/>
            <a:ext cx="13004800" cy="9753600"/>
          </a:xfrm>
          <a:prstGeom prst="rect">
            <a:avLst/>
          </a:prstGeom>
        </p:spPr>
        <p:txBody>
          <a:bodyPr lIns="91439" tIns="45719" rIns="91439" bIns="45719">
            <a:noAutofit/>
          </a:bodyPr>
          <a:lstStyle/>
          <a:p>
            <a:endParaRPr/>
          </a:p>
        </p:txBody>
      </p:sp>
      <p:sp>
        <p:nvSpPr>
          <p:cNvPr id="23" name="Shape 23"/>
          <p:cNvSpPr>
            <a:spLocks noGrp="1"/>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endParaRPr/>
          </a:p>
        </p:txBody>
      </p:sp>
      <p:sp>
        <p:nvSpPr>
          <p:cNvPr id="24" name="Shape 24"/>
          <p:cNvSpPr>
            <a:spLocks noGrp="1"/>
          </p:cNvSpPr>
          <p:nvPr>
            <p:ph type="title"/>
          </p:nvPr>
        </p:nvSpPr>
        <p:spPr>
          <a:xfrm>
            <a:off x="406400" y="6426200"/>
            <a:ext cx="12192000" cy="2705100"/>
          </a:xfrm>
          <a:prstGeom prst="rect">
            <a:avLst/>
          </a:prstGeom>
        </p:spPr>
        <p:txBody>
          <a:bodyPr/>
          <a:lstStyle>
            <a:lvl1pPr>
              <a:spcBef>
                <a:spcPts val="0"/>
              </a:spcBef>
              <a:defRPr sz="17000"/>
            </a:lvl1pPr>
          </a:lstStyle>
          <a:p>
            <a:r>
              <a:t>标题文本</a:t>
            </a:r>
          </a:p>
        </p:txBody>
      </p:sp>
      <p:sp>
        <p:nvSpPr>
          <p:cNvPr id="25" name="Shape 25"/>
          <p:cNvSpPr>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22860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45720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68580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91440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26" name="Shape 26"/>
          <p:cNvSpPr>
            <a:spLocks noGrp="1"/>
          </p:cNvSpPr>
          <p:nvPr>
            <p:ph type="sldNum" sz="quarter" idx="2"/>
          </p:nvPr>
        </p:nvSpPr>
        <p:spPr>
          <a:xfrm>
            <a:off x="12182237" y="431800"/>
            <a:ext cx="419101"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与副标题（备选）">
    <p:spTree>
      <p:nvGrpSpPr>
        <p:cNvPr id="1" name=""/>
        <p:cNvGrpSpPr/>
        <p:nvPr/>
      </p:nvGrpSpPr>
      <p:grpSpPr>
        <a:xfrm>
          <a:off x="0" y="0"/>
          <a:ext cx="0" cy="0"/>
          <a:chOff x="0" y="0"/>
          <a:chExt cx="0" cy="0"/>
        </a:xfrm>
      </p:grpSpPr>
      <p:sp>
        <p:nvSpPr>
          <p:cNvPr id="33" name="Shape 33"/>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4" name="Shape 34"/>
          <p:cNvSpPr>
            <a:spLocks noGrp="1"/>
          </p:cNvSpPr>
          <p:nvPr>
            <p:ph type="title"/>
          </p:nvPr>
        </p:nvSpPr>
        <p:spPr>
          <a:xfrm>
            <a:off x="406400" y="6426200"/>
            <a:ext cx="12192000" cy="2705100"/>
          </a:xfrm>
          <a:prstGeom prst="rect">
            <a:avLst/>
          </a:prstGeom>
        </p:spPr>
        <p:txBody>
          <a:bodyPr/>
          <a:lstStyle>
            <a:lvl1pPr>
              <a:spcBef>
                <a:spcPts val="0"/>
              </a:spcBef>
              <a:defRPr sz="17000"/>
            </a:lvl1pPr>
          </a:lstStyle>
          <a:p>
            <a:r>
              <a:t>标题文本</a:t>
            </a:r>
          </a:p>
        </p:txBody>
      </p:sp>
      <p:sp>
        <p:nvSpPr>
          <p:cNvPr id="35" name="Shape 35"/>
          <p:cNvSpPr>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22860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45720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68580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91440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36" name="Shape 36"/>
          <p:cNvSpPr>
            <a:spLocks noGrp="1"/>
          </p:cNvSpPr>
          <p:nvPr>
            <p:ph type="sldNum" sz="quarter" idx="2"/>
          </p:nvPr>
        </p:nvSpPr>
        <p:spPr>
          <a:xfrm>
            <a:off x="12149656" y="419100"/>
            <a:ext cx="419101"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51" name="Shape 51"/>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52" name="Shape 52"/>
          <p:cNvSpPr>
            <a:spLocks noGrp="1"/>
          </p:cNvSpPr>
          <p:nvPr>
            <p:ph type="pic" idx="13"/>
          </p:nvPr>
        </p:nvSpPr>
        <p:spPr>
          <a:xfrm>
            <a:off x="0" y="0"/>
            <a:ext cx="5486400" cy="9753600"/>
          </a:xfrm>
          <a:prstGeom prst="rect">
            <a:avLst/>
          </a:prstGeom>
        </p:spPr>
        <p:txBody>
          <a:bodyPr lIns="91439" tIns="45719" rIns="91439" bIns="45719">
            <a:noAutofit/>
          </a:bodyPr>
          <a:lstStyle/>
          <a:p>
            <a:endParaRPr/>
          </a:p>
        </p:txBody>
      </p:sp>
      <p:sp>
        <p:nvSpPr>
          <p:cNvPr id="53" name="Shape 53"/>
          <p:cNvSpPr>
            <a:spLocks noGrp="1"/>
          </p:cNvSpPr>
          <p:nvPr>
            <p:ph type="title"/>
          </p:nvPr>
        </p:nvSpPr>
        <p:spPr>
          <a:xfrm>
            <a:off x="5892800" y="6426200"/>
            <a:ext cx="6705600" cy="2705100"/>
          </a:xfrm>
          <a:prstGeom prst="rect">
            <a:avLst/>
          </a:prstGeom>
        </p:spPr>
        <p:txBody>
          <a:bodyPr/>
          <a:lstStyle>
            <a:lvl1pPr>
              <a:spcBef>
                <a:spcPts val="0"/>
              </a:spcBef>
              <a:defRPr sz="17000"/>
            </a:lvl1pPr>
          </a:lstStyle>
          <a:p>
            <a:r>
              <a:t>标题文本</a:t>
            </a:r>
          </a:p>
        </p:txBody>
      </p:sp>
      <p:sp>
        <p:nvSpPr>
          <p:cNvPr id="54" name="Shape 54"/>
          <p:cNvSpPr>
            <a:spLocks noGrp="1"/>
          </p:cNvSpPr>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22860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45720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68580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91440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55" name="Shape 55"/>
          <p:cNvSpPr>
            <a:spLocks noGrp="1"/>
          </p:cNvSpPr>
          <p:nvPr>
            <p:ph type="sldNum" sz="quarter" idx="2"/>
          </p:nvPr>
        </p:nvSpPr>
        <p:spPr>
          <a:xfrm>
            <a:off x="12182237" y="431800"/>
            <a:ext cx="419101"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与项目符号（备选）">
    <p:spTree>
      <p:nvGrpSpPr>
        <p:cNvPr id="1" name=""/>
        <p:cNvGrpSpPr/>
        <p:nvPr/>
      </p:nvGrpSpPr>
      <p:grpSpPr>
        <a:xfrm>
          <a:off x="0" y="0"/>
          <a:ext cx="0" cy="0"/>
          <a:chOff x="0" y="0"/>
          <a:chExt cx="0" cy="0"/>
        </a:xfrm>
      </p:grpSpPr>
      <p:sp>
        <p:nvSpPr>
          <p:cNvPr id="81" name="Shape 81"/>
          <p:cNvSpPr>
            <a:spLocks noGrp="1"/>
          </p:cNvSpPr>
          <p:nvPr>
            <p:ph type="body" sz="quarter" idx="13"/>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82" name="Shape 82"/>
          <p:cNvSpPr>
            <a:spLocks noGrp="1"/>
          </p:cNvSpPr>
          <p:nvPr>
            <p:ph type="title"/>
          </p:nvPr>
        </p:nvSpPr>
        <p:spPr>
          <a:prstGeom prst="rect">
            <a:avLst/>
          </a:prstGeom>
        </p:spPr>
        <p:txBody>
          <a:bodyPr/>
          <a:lstStyle/>
          <a:p>
            <a:r>
              <a:t>标题文本</a:t>
            </a:r>
          </a:p>
        </p:txBody>
      </p:sp>
      <p:sp>
        <p:nvSpPr>
          <p:cNvPr id="83" name="Shape 83"/>
          <p:cNvSpPr>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正文级别 1</a:t>
            </a:r>
          </a:p>
          <a:p>
            <a:pPr lvl="1"/>
            <a:r>
              <a:t>正文级别 2</a:t>
            </a:r>
          </a:p>
          <a:p>
            <a:pPr lvl="2"/>
            <a:r>
              <a:t>正文级别 3</a:t>
            </a:r>
          </a:p>
          <a:p>
            <a:pPr lvl="3"/>
            <a:r>
              <a:t>正文级别 4</a:t>
            </a:r>
          </a:p>
          <a:p>
            <a:pPr lvl="4"/>
            <a:r>
              <a:t>正文级别 5</a:t>
            </a:r>
          </a:p>
        </p:txBody>
      </p:sp>
      <p:sp>
        <p:nvSpPr>
          <p:cNvPr id="84" name="Shape 8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91" name="Shape 91"/>
          <p:cNvSpPr>
            <a:spLocks noGrp="1"/>
          </p:cNvSpPr>
          <p:nvPr>
            <p:ph type="body" sz="quarter" idx="13"/>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92" name="Shape 92"/>
          <p:cNvSpPr>
            <a:spLocks noGrp="1"/>
          </p:cNvSpPr>
          <p:nvPr>
            <p:ph type="pic" sz="half" idx="14"/>
          </p:nvPr>
        </p:nvSpPr>
        <p:spPr>
          <a:xfrm>
            <a:off x="7112000" y="1536700"/>
            <a:ext cx="5486400" cy="7797800"/>
          </a:xfrm>
          <a:prstGeom prst="rect">
            <a:avLst/>
          </a:prstGeom>
        </p:spPr>
        <p:txBody>
          <a:bodyPr lIns="91439" tIns="45719" rIns="91439" bIns="45719">
            <a:noAutofit/>
          </a:bodyPr>
          <a:lstStyle/>
          <a:p>
            <a:endParaRPr/>
          </a:p>
        </p:txBody>
      </p:sp>
      <p:sp>
        <p:nvSpPr>
          <p:cNvPr id="93" name="Shape 93"/>
          <p:cNvSpPr>
            <a:spLocks noGrp="1"/>
          </p:cNvSpPr>
          <p:nvPr>
            <p:ph type="title"/>
          </p:nvPr>
        </p:nvSpPr>
        <p:spPr>
          <a:xfrm>
            <a:off x="406400" y="1536700"/>
            <a:ext cx="6299200" cy="723900"/>
          </a:xfrm>
          <a:prstGeom prst="rect">
            <a:avLst/>
          </a:prstGeom>
        </p:spPr>
        <p:txBody>
          <a:bodyPr/>
          <a:lstStyle/>
          <a:p>
            <a:r>
              <a:t>标题文本</a:t>
            </a:r>
          </a:p>
        </p:txBody>
      </p:sp>
      <p:sp>
        <p:nvSpPr>
          <p:cNvPr id="94" name="Shape 94"/>
          <p:cNvSpPr>
            <a:spLocks noGrp="1"/>
          </p:cNvSpPr>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r>
              <a:t>正文级别 1</a:t>
            </a:r>
          </a:p>
          <a:p>
            <a:pPr lvl="1"/>
            <a:r>
              <a:t>正文级别 2</a:t>
            </a:r>
          </a:p>
          <a:p>
            <a:pPr lvl="2"/>
            <a:r>
              <a:t>正文级别 3</a:t>
            </a:r>
          </a:p>
          <a:p>
            <a:pPr lvl="3"/>
            <a:r>
              <a:t>正文级别 4</a:t>
            </a:r>
          </a:p>
          <a:p>
            <a:pPr lvl="4"/>
            <a:r>
              <a:t>正文级别 5</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111" name="Shape 111"/>
          <p:cNvSpPr>
            <a:spLocks noGrp="1"/>
          </p:cNvSpPr>
          <p:nvPr>
            <p:ph type="pic" sz="half" idx="13"/>
          </p:nvPr>
        </p:nvSpPr>
        <p:spPr>
          <a:xfrm>
            <a:off x="6503154" y="0"/>
            <a:ext cx="6502401" cy="4864100"/>
          </a:xfrm>
          <a:prstGeom prst="rect">
            <a:avLst/>
          </a:prstGeom>
        </p:spPr>
        <p:txBody>
          <a:bodyPr lIns="91439" tIns="45719" rIns="91439" bIns="45719">
            <a:noAutofit/>
          </a:bodyPr>
          <a:lstStyle/>
          <a:p>
            <a:endParaRPr/>
          </a:p>
        </p:txBody>
      </p:sp>
      <p:sp>
        <p:nvSpPr>
          <p:cNvPr id="112" name="Shape 112"/>
          <p:cNvSpPr>
            <a:spLocks noGrp="1"/>
          </p:cNvSpPr>
          <p:nvPr>
            <p:ph type="pic" sz="half" idx="14"/>
          </p:nvPr>
        </p:nvSpPr>
        <p:spPr>
          <a:xfrm>
            <a:off x="6502400" y="4902200"/>
            <a:ext cx="6502400" cy="4864100"/>
          </a:xfrm>
          <a:prstGeom prst="rect">
            <a:avLst/>
          </a:prstGeom>
        </p:spPr>
        <p:txBody>
          <a:bodyPr lIns="91439" tIns="45719" rIns="91439" bIns="45719">
            <a:noAutofit/>
          </a:bodyPr>
          <a:lstStyle/>
          <a:p>
            <a:endParaRPr/>
          </a:p>
        </p:txBody>
      </p:sp>
      <p:sp>
        <p:nvSpPr>
          <p:cNvPr id="113" name="Shape 113"/>
          <p:cNvSpPr>
            <a:spLocks noGrp="1"/>
          </p:cNvSpPr>
          <p:nvPr>
            <p:ph type="pic" idx="15"/>
          </p:nvPr>
        </p:nvSpPr>
        <p:spPr>
          <a:xfrm>
            <a:off x="0" y="0"/>
            <a:ext cx="6468534" cy="9753600"/>
          </a:xfrm>
          <a:prstGeom prst="rect">
            <a:avLst/>
          </a:prstGeom>
        </p:spPr>
        <p:txBody>
          <a:bodyPr lIns="91439" tIns="45719" rIns="91439" bIns="45719">
            <a:noAutofit/>
          </a:bodyPr>
          <a:lstStyle/>
          <a:p>
            <a:endParaRPr/>
          </a:p>
        </p:txBody>
      </p:sp>
      <p:sp>
        <p:nvSpPr>
          <p:cNvPr id="114" name="Shape 11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121" name="Shape 121"/>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sz="2800" b="1" cap="all">
                <a:solidFill>
                  <a:srgbClr val="FFFFFF"/>
                </a:solidFill>
                <a:latin typeface="+mn-lt"/>
                <a:ea typeface="+mn-ea"/>
                <a:cs typeface="+mn-cs"/>
                <a:sym typeface="Baskerville"/>
              </a:defRPr>
            </a:pPr>
            <a:endParaRPr/>
          </a:p>
        </p:txBody>
      </p:sp>
      <p:sp>
        <p:nvSpPr>
          <p:cNvPr id="122" name="Shape 122"/>
          <p:cNvSpPr>
            <a:spLocks noGrp="1"/>
          </p:cNvSpPr>
          <p:nvPr>
            <p:ph type="body" sz="quarter" idx="13"/>
          </p:nvPr>
        </p:nvSpPr>
        <p:spPr>
          <a:xfrm>
            <a:off x="889000" y="2908300"/>
            <a:ext cx="11226800" cy="1778000"/>
          </a:xfrm>
          <a:prstGeom prst="rect">
            <a:avLst/>
          </a:prstGeom>
        </p:spPr>
        <p:txBody>
          <a:bodyPr>
            <a:spAutoFit/>
          </a:bodyPr>
          <a:lstStyle>
            <a:lvl1pPr marL="0" indent="0">
              <a:lnSpc>
                <a:spcPct val="80000"/>
              </a:lnSpc>
              <a:spcBef>
                <a:spcPts val="0"/>
              </a:spcBef>
              <a:buClrTx/>
              <a:buSzTx/>
              <a:buFontTx/>
              <a:buNone/>
              <a:defRPr sz="9400" b="1" cap="all">
                <a:solidFill>
                  <a:srgbClr val="FFFFFF"/>
                </a:solidFill>
                <a:latin typeface="+mn-lt"/>
                <a:ea typeface="+mn-ea"/>
                <a:cs typeface="+mn-cs"/>
                <a:sym typeface="Baskerville"/>
              </a:defRPr>
            </a:lvl1pPr>
          </a:lstStyle>
          <a:p>
            <a:r>
              <a:t>在此键入引文。</a:t>
            </a:r>
          </a:p>
        </p:txBody>
      </p:sp>
      <p:sp>
        <p:nvSpPr>
          <p:cNvPr id="123" name="Shape 123"/>
          <p:cNvSpPr>
            <a:spLocks noGrp="1"/>
          </p:cNvSpPr>
          <p:nvPr>
            <p:ph type="body" sz="quarter" idx="14"/>
          </p:nvPr>
        </p:nvSpPr>
        <p:spPr>
          <a:xfrm>
            <a:off x="406400" y="7789333"/>
            <a:ext cx="12192000" cy="977901"/>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Baskerville"/>
              </a:defRPr>
            </a:lvl1pPr>
          </a:lstStyle>
          <a:p>
            <a:r>
              <a:t>Johnny Appleseed</a:t>
            </a:r>
          </a:p>
        </p:txBody>
      </p:sp>
      <p:sp>
        <p:nvSpPr>
          <p:cNvPr id="124" name="Shape 124"/>
          <p:cNvSpPr>
            <a:spLocks noGrp="1"/>
          </p:cNvSpPr>
          <p:nvPr>
            <p:ph type="body" sz="quarter" idx="15"/>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125" name="Shape 12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引文（备选）">
    <p:spTree>
      <p:nvGrpSpPr>
        <p:cNvPr id="1" name=""/>
        <p:cNvGrpSpPr/>
        <p:nvPr/>
      </p:nvGrpSpPr>
      <p:grpSpPr>
        <a:xfrm>
          <a:off x="0" y="0"/>
          <a:ext cx="0" cy="0"/>
          <a:chOff x="0" y="0"/>
          <a:chExt cx="0" cy="0"/>
        </a:xfrm>
      </p:grpSpPr>
      <p:sp>
        <p:nvSpPr>
          <p:cNvPr id="132" name="Shape 132"/>
          <p:cNvSpPr>
            <a:spLocks noGrp="1"/>
          </p:cNvSpPr>
          <p:nvPr>
            <p:ph type="body" sz="quarter" idx="13"/>
          </p:nvPr>
        </p:nvSpPr>
        <p:spPr>
          <a:xfrm>
            <a:off x="5892800" y="2641600"/>
            <a:ext cx="6705600" cy="3119121"/>
          </a:xfrm>
          <a:prstGeom prst="rect">
            <a:avLst/>
          </a:prstGeom>
        </p:spPr>
        <p:txBody>
          <a:bodyPr>
            <a:spAutoFit/>
          </a:bodyPr>
          <a:lstStyle>
            <a:lvl1pPr marL="0" indent="0">
              <a:lnSpc>
                <a:spcPct val="80000"/>
              </a:lnSpc>
              <a:spcBef>
                <a:spcPts val="0"/>
              </a:spcBef>
              <a:buClrTx/>
              <a:buSzTx/>
              <a:buFontTx/>
              <a:buNone/>
              <a:defRPr sz="9400" b="1" cap="all">
                <a:solidFill>
                  <a:srgbClr val="FFFFFF"/>
                </a:solidFill>
                <a:latin typeface="+mn-lt"/>
                <a:ea typeface="+mn-ea"/>
                <a:cs typeface="+mn-cs"/>
                <a:sym typeface="Baskerville"/>
              </a:defRPr>
            </a:lvl1pPr>
          </a:lstStyle>
          <a:p>
            <a:r>
              <a:t>在此键入引文。</a:t>
            </a:r>
          </a:p>
        </p:txBody>
      </p:sp>
      <p:sp>
        <p:nvSpPr>
          <p:cNvPr id="133" name="Shape 133"/>
          <p:cNvSpPr>
            <a:spLocks noGrp="1"/>
          </p:cNvSpPr>
          <p:nvPr>
            <p:ph type="pic" idx="14"/>
          </p:nvPr>
        </p:nvSpPr>
        <p:spPr>
          <a:xfrm>
            <a:off x="0" y="0"/>
            <a:ext cx="5486400" cy="9753600"/>
          </a:xfrm>
          <a:prstGeom prst="rect">
            <a:avLst/>
          </a:prstGeom>
        </p:spPr>
        <p:txBody>
          <a:bodyPr lIns="91439" tIns="45719" rIns="91439" bIns="45719">
            <a:noAutofit/>
          </a:bodyPr>
          <a:lstStyle/>
          <a:p>
            <a:endParaRPr/>
          </a:p>
        </p:txBody>
      </p:sp>
      <p:sp>
        <p:nvSpPr>
          <p:cNvPr id="134" name="Shape 134"/>
          <p:cNvSpPr>
            <a:spLocks noGrp="1"/>
          </p:cNvSpPr>
          <p:nvPr>
            <p:ph type="body" sz="quarter" idx="15"/>
          </p:nvPr>
        </p:nvSpPr>
        <p:spPr>
          <a:xfrm>
            <a:off x="5892800" y="7732183"/>
            <a:ext cx="6705600" cy="977901"/>
          </a:xfrm>
          <a:prstGeom prst="rect">
            <a:avLst/>
          </a:prstGeom>
        </p:spPr>
        <p:txBody>
          <a:bodyPr anchor="ctr">
            <a:spAutoFit/>
          </a:bodyPr>
          <a:lstStyle>
            <a:lvl1pPr marL="0" indent="0" defTabSz="457200">
              <a:spcBef>
                <a:spcPts val="0"/>
              </a:spcBef>
              <a:buClrTx/>
              <a:buSzTx/>
              <a:buFontTx/>
              <a:buNone/>
              <a:defRPr sz="6000" b="1">
                <a:solidFill>
                  <a:srgbClr val="232323"/>
                </a:solidFill>
                <a:latin typeface="+mn-lt"/>
                <a:ea typeface="+mn-ea"/>
                <a:cs typeface="+mn-cs"/>
                <a:sym typeface="Baskerville"/>
              </a:defRPr>
            </a:lvl1pPr>
          </a:lstStyle>
          <a:p>
            <a:r>
              <a:t>Johnny Appleseed</a:t>
            </a:r>
          </a:p>
        </p:txBody>
      </p:sp>
      <p:sp>
        <p:nvSpPr>
          <p:cNvPr id="135" name="Shape 13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 name="Shape 3"/>
          <p:cNvSpPr>
            <a:spLocks noGrp="1"/>
          </p:cNvSpPr>
          <p:nvPr>
            <p:ph type="title"/>
          </p:nvPr>
        </p:nvSpPr>
        <p:spPr>
          <a:xfrm>
            <a:off x="406400" y="1536700"/>
            <a:ext cx="12192000" cy="7239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ormAutofit/>
          </a:bodyPr>
          <a:lstStyle/>
          <a:p>
            <a:r>
              <a:t>标题文本</a:t>
            </a:r>
          </a:p>
        </p:txBody>
      </p:sp>
      <p:sp>
        <p:nvSpPr>
          <p:cNvPr id="4" name="Shape 4"/>
          <p:cNvSpPr>
            <a:spLocks noGrp="1"/>
          </p:cNvSpPr>
          <p:nvPr>
            <p:ph type="body" idx="1"/>
          </p:nvPr>
        </p:nvSpPr>
        <p:spPr>
          <a:xfrm>
            <a:off x="406400" y="2743200"/>
            <a:ext cx="12192000" cy="61087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ormAutofit/>
          </a:bodyPr>
          <a:lstStyle/>
          <a:p>
            <a:r>
              <a:t>正文级别 1</a:t>
            </a:r>
          </a:p>
          <a:p>
            <a:pPr lvl="1"/>
            <a:r>
              <a:t>正文级别 2</a:t>
            </a:r>
          </a:p>
          <a:p>
            <a:pPr lvl="2"/>
            <a:r>
              <a:t>正文级别 3</a:t>
            </a:r>
          </a:p>
          <a:p>
            <a:pPr lvl="3"/>
            <a:r>
              <a:t>正文级别 4</a:t>
            </a:r>
          </a:p>
          <a:p>
            <a:pPr lvl="4"/>
            <a:r>
              <a:t>正文级别 5</a:t>
            </a:r>
          </a:p>
        </p:txBody>
      </p:sp>
      <p:sp>
        <p:nvSpPr>
          <p:cNvPr id="5" name="Shape 5"/>
          <p:cNvSpPr>
            <a:spLocks noGrp="1"/>
          </p:cNvSpPr>
          <p:nvPr>
            <p:ph type="sldNum" sz="quarter" idx="2"/>
          </p:nvPr>
        </p:nvSpPr>
        <p:spPr>
          <a:xfrm>
            <a:off x="12174418" y="431800"/>
            <a:ext cx="419101"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mn-lt"/>
                <a:ea typeface="+mn-ea"/>
                <a:cs typeface="+mn-cs"/>
                <a:sym typeface="Baskerville"/>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6" r:id="rId5"/>
    <p:sldLayoutId id="2147483657" r:id="rId6"/>
    <p:sldLayoutId id="2147483659" r:id="rId7"/>
    <p:sldLayoutId id="2147483660" r:id="rId8"/>
    <p:sldLayoutId id="2147483661" r:id="rId9"/>
    <p:sldLayoutId id="2147483662" r:id="rId10"/>
  </p:sldLayoutIdLst>
  <p:transition spd="med"/>
  <p:txStyles>
    <p:titleStyle>
      <a:lvl1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1pPr>
      <a:lvl2pPr marL="0" marR="0" indent="228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2pPr>
      <a:lvl3pPr marL="0" marR="0" indent="457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3pPr>
      <a:lvl4pPr marL="0" marR="0" indent="685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4pPr>
      <a:lvl5pPr marL="0" marR="0" indent="9144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5pPr>
      <a:lvl6pPr marL="0" marR="0" indent="11430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6pPr>
      <a:lvl7pPr marL="0" marR="0" indent="1371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7pPr>
      <a:lvl8pPr marL="0" marR="0" indent="1600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8pPr>
      <a:lvl9pPr marL="0" marR="0" indent="1828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1pPr>
      <a:lvl2pPr marL="0" marR="0" indent="228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2pPr>
      <a:lvl3pPr marL="0" marR="0" indent="457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3pPr>
      <a:lvl4pPr marL="0" marR="0" indent="685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4pPr>
      <a:lvl5pPr marL="0" marR="0" indent="9144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5pPr>
      <a:lvl6pPr marL="0" marR="0" indent="11430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6pPr>
      <a:lvl7pPr marL="0" marR="0" indent="1371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7pPr>
      <a:lvl8pPr marL="0" marR="0" indent="1600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8pPr>
      <a:lvl9pPr marL="0" marR="0" indent="1828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0.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66"/>
          <p:cNvSpPr>
            <a:spLocks noGrp="1"/>
          </p:cNvSpPr>
          <p:nvPr>
            <p:ph type="title"/>
          </p:nvPr>
        </p:nvSpPr>
        <p:spPr>
          <a:xfrm>
            <a:off x="406400" y="4648200"/>
            <a:ext cx="12192000" cy="1047750"/>
          </a:xfrm>
          <a:prstGeom prst="rect">
            <a:avLst/>
          </a:prstGeom>
        </p:spPr>
        <p:txBody>
          <a:bodyPr>
            <a:noAutofit/>
          </a:bodyPr>
          <a:lstStyle>
            <a:lvl1pPr defTabSz="362204">
              <a:defRPr sz="10540"/>
            </a:lvl1pPr>
          </a:lstStyle>
          <a:p>
            <a:pPr algn="ctr"/>
            <a:r>
              <a:rPr lang="zh-CN" altLang="en-US" sz="5400" cap="none" dirty="0">
                <a:latin typeface="等线" panose="02010600030101010101" pitchFamily="2" charset="-122"/>
                <a:ea typeface="等线" panose="02010600030101010101" pitchFamily="2" charset="-122"/>
              </a:rPr>
              <a:t>基于多帧的视频质量增强技术与实现</a:t>
            </a:r>
          </a:p>
        </p:txBody>
      </p:sp>
      <p:sp>
        <p:nvSpPr>
          <p:cNvPr id="168" name="Shape 168"/>
          <p:cNvSpPr/>
          <p:nvPr/>
        </p:nvSpPr>
        <p:spPr>
          <a:xfrm>
            <a:off x="9664700" y="8236452"/>
            <a:ext cx="5867400" cy="88569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lvl1pPr>
              <a:spcBef>
                <a:spcPts val="0"/>
              </a:spcBef>
            </a:lvl1pPr>
          </a:lstStyle>
          <a:p>
            <a:pPr hangingPunct="1">
              <a:lnSpc>
                <a:spcPct val="80000"/>
              </a:lnSpc>
              <a:spcBef>
                <a:spcPts val="2300"/>
              </a:spcBef>
              <a:defRPr/>
            </a:pPr>
            <a:r>
              <a:rPr lang="zh-CN" altLang="en-US" sz="2800" cap="all" dirty="0">
                <a:solidFill>
                  <a:srgbClr val="459DE1"/>
                </a:solidFill>
                <a:latin typeface="+mj-ea"/>
                <a:ea typeface="+mj-ea"/>
                <a:cs typeface="+mn-cs"/>
                <a:sym typeface="Baskerville"/>
              </a:rPr>
              <a:t> 褚灵强 计算机</a:t>
            </a:r>
            <a:r>
              <a:rPr lang="en-US" altLang="zh-CN" sz="2800" cap="all" dirty="0">
                <a:solidFill>
                  <a:srgbClr val="459DE1"/>
                </a:solidFill>
                <a:latin typeface="+mj-ea"/>
                <a:ea typeface="+mj-ea"/>
                <a:cs typeface="+mn-cs"/>
                <a:sym typeface="Baskerville"/>
              </a:rPr>
              <a:t>174</a:t>
            </a:r>
            <a:endParaRPr kumimoji="1" sz="2800" kern="1200" dirty="0">
              <a:solidFill>
                <a:srgbClr val="459DE1"/>
              </a:solidFill>
              <a:latin typeface="+mj-ea"/>
              <a:ea typeface="+mj-ea"/>
              <a:cs typeface="+mn-cs"/>
              <a:sym typeface="Baskerville"/>
            </a:endParaRP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49550" y="603366"/>
            <a:ext cx="8013700" cy="1999630"/>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7F607C7-276F-4708-BD33-38F4E1BCE9FF}"/>
              </a:ext>
            </a:extLst>
          </p:cNvPr>
          <p:cNvPicPr>
            <a:picLocks noChangeAspect="1"/>
          </p:cNvPicPr>
          <p:nvPr/>
        </p:nvPicPr>
        <p:blipFill rotWithShape="1">
          <a:blip r:embed="rId3"/>
          <a:srcRect b="23174"/>
          <a:stretch/>
        </p:blipFill>
        <p:spPr>
          <a:xfrm flipH="1">
            <a:off x="685704" y="6079067"/>
            <a:ext cx="12094554" cy="3200399"/>
          </a:xfrm>
          <a:prstGeom prst="rect">
            <a:avLst/>
          </a:prstGeom>
        </p:spPr>
      </p:pic>
      <p:pic>
        <p:nvPicPr>
          <p:cNvPr id="1026" name="Picture 2">
            <a:extLst>
              <a:ext uri="{FF2B5EF4-FFF2-40B4-BE49-F238E27FC236}">
                <a16:creationId xmlns:a16="http://schemas.microsoft.com/office/drawing/2014/main" id="{F1AB5DA2-74EE-4DE7-B3A8-3966A5FA50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507" y="2411412"/>
            <a:ext cx="7718476" cy="2526242"/>
          </a:xfrm>
          <a:prstGeom prst="rect">
            <a:avLst/>
          </a:prstGeom>
          <a:noFill/>
          <a:extLst>
            <a:ext uri="{909E8E84-426E-40DD-AFC4-6F175D3DCCD1}">
              <a14:hiddenFill xmlns:a14="http://schemas.microsoft.com/office/drawing/2010/main">
                <a:solidFill>
                  <a:srgbClr val="FFFFFF"/>
                </a:solidFill>
              </a14:hiddenFill>
            </a:ext>
          </a:extLst>
        </p:spPr>
      </p:pic>
      <p:sp>
        <p:nvSpPr>
          <p:cNvPr id="5" name="Shape 180">
            <a:extLst>
              <a:ext uri="{FF2B5EF4-FFF2-40B4-BE49-F238E27FC236}">
                <a16:creationId xmlns:a16="http://schemas.microsoft.com/office/drawing/2014/main" id="{4A5D56D3-01BE-443C-8C1E-5DF4CC965AC8}"/>
              </a:ext>
            </a:extLst>
          </p:cNvPr>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实现思路</a:t>
            </a:r>
            <a:endParaRPr lang="zh-CN" altLang="en-US" sz="2400" dirty="0"/>
          </a:p>
        </p:txBody>
      </p:sp>
    </p:spTree>
    <p:extLst>
      <p:ext uri="{BB962C8B-B14F-4D97-AF65-F5344CB8AC3E}">
        <p14:creationId xmlns:p14="http://schemas.microsoft.com/office/powerpoint/2010/main" val="2862499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176"/>
          <p:cNvSpPr txBox="1">
            <a:spLocks/>
          </p:cNvSpPr>
          <p:nvPr/>
        </p:nvSpPr>
        <p:spPr>
          <a:xfrm>
            <a:off x="144781" y="1863612"/>
            <a:ext cx="12860019" cy="460397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oAutofit/>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hangingPunct="1">
              <a:spcBef>
                <a:spcPts val="1100"/>
              </a:spcBef>
              <a:defRPr sz="3100"/>
            </a:pPr>
            <a:r>
              <a:rPr lang="zh-CN" altLang="en-US" dirty="0"/>
              <a:t>本系统的主要工作是基于深度学习的视频图像增强技术的研究与应用：</a:t>
            </a:r>
            <a:endParaRPr lang="en-US" altLang="zh-CN" dirty="0"/>
          </a:p>
          <a:p>
            <a:pPr marL="0" indent="0" hangingPunct="1">
              <a:spcBef>
                <a:spcPts val="1100"/>
              </a:spcBef>
              <a:buNone/>
              <a:defRPr sz="3100"/>
            </a:pPr>
            <a:r>
              <a:rPr lang="en-US" altLang="zh-CN" dirty="0"/>
              <a:t>	1</a:t>
            </a:r>
            <a:r>
              <a:rPr lang="zh-CN" altLang="en-US" dirty="0"/>
              <a:t>、研究目前最新的视频图像增强技术与网络结构，吸收其有益部分。</a:t>
            </a:r>
            <a:endParaRPr lang="en-US" altLang="zh-CN" dirty="0"/>
          </a:p>
          <a:p>
            <a:pPr marL="0" indent="0" hangingPunct="1">
              <a:spcBef>
                <a:spcPts val="1100"/>
              </a:spcBef>
              <a:buNone/>
              <a:defRPr sz="3100"/>
            </a:pPr>
            <a:r>
              <a:rPr lang="en-US" altLang="zh-CN" dirty="0"/>
              <a:t>	2</a:t>
            </a:r>
            <a:r>
              <a:rPr lang="zh-CN" altLang="en-US" dirty="0"/>
              <a:t>、基于</a:t>
            </a:r>
            <a:r>
              <a:rPr lang="en-US" altLang="zh-CN" dirty="0"/>
              <a:t>PCD</a:t>
            </a:r>
            <a:r>
              <a:rPr lang="zh-CN" altLang="en-US" dirty="0"/>
              <a:t>模块，针对</a:t>
            </a:r>
            <a:r>
              <a:rPr lang="en-US" altLang="zh-CN" dirty="0"/>
              <a:t>AV1</a:t>
            </a:r>
            <a:r>
              <a:rPr lang="zh-CN" altLang="en-US" dirty="0"/>
              <a:t>编码后训练集进行模型训练，充分利用多帧之间的相关性，提高图像质量。</a:t>
            </a:r>
            <a:endParaRPr lang="en-US" altLang="zh-CN" dirty="0"/>
          </a:p>
          <a:p>
            <a:pPr marL="0" indent="0" hangingPunct="1">
              <a:spcBef>
                <a:spcPts val="1100"/>
              </a:spcBef>
              <a:buNone/>
              <a:defRPr sz="3100"/>
            </a:pPr>
            <a:endParaRPr lang="en-US" altLang="zh-CN" dirty="0"/>
          </a:p>
          <a:p>
            <a:pPr marL="0" indent="0" hangingPunct="1">
              <a:spcBef>
                <a:spcPts val="1100"/>
              </a:spcBef>
              <a:buNone/>
              <a:defRPr sz="3100"/>
            </a:pPr>
            <a:endParaRPr lang="zh-CN" altLang="en-US" dirty="0"/>
          </a:p>
          <a:p>
            <a:pPr hangingPunct="1">
              <a:spcBef>
                <a:spcPts val="1100"/>
              </a:spcBef>
              <a:defRPr sz="3100"/>
            </a:pPr>
            <a:r>
              <a:rPr lang="zh-CN" altLang="en-US" dirty="0"/>
              <a:t>本系统的改进：</a:t>
            </a:r>
          </a:p>
          <a:p>
            <a:pPr marL="0" indent="0" hangingPunct="1">
              <a:spcBef>
                <a:spcPts val="1100"/>
              </a:spcBef>
              <a:buNone/>
              <a:defRPr sz="3100"/>
            </a:pPr>
            <a:r>
              <a:rPr lang="en-US" altLang="zh-CN" dirty="0"/>
              <a:t>	1</a:t>
            </a:r>
            <a:r>
              <a:rPr lang="zh-CN" altLang="en-US" dirty="0"/>
              <a:t>、使用了</a:t>
            </a:r>
            <a:r>
              <a:rPr lang="en-US" altLang="zh-CN" dirty="0"/>
              <a:t>AV1</a:t>
            </a:r>
            <a:r>
              <a:rPr lang="zh-CN" altLang="en-US" dirty="0"/>
              <a:t>编码后的训练集，拓展了应用场景。</a:t>
            </a:r>
          </a:p>
          <a:p>
            <a:pPr marL="0" indent="0" hangingPunct="1">
              <a:spcBef>
                <a:spcPts val="1100"/>
              </a:spcBef>
              <a:buNone/>
              <a:defRPr sz="3100"/>
            </a:pPr>
            <a:r>
              <a:rPr lang="en-US" altLang="zh-CN" dirty="0"/>
              <a:t>	2</a:t>
            </a:r>
            <a:r>
              <a:rPr lang="zh-CN" altLang="en-US" dirty="0"/>
              <a:t>、使用了较深的重建模块，尝试提升性能。</a:t>
            </a:r>
            <a:endParaRPr lang="en-US" altLang="zh-CN" dirty="0"/>
          </a:p>
          <a:p>
            <a:pPr marL="0" indent="0" hangingPunct="1">
              <a:spcBef>
                <a:spcPts val="1100"/>
              </a:spcBef>
              <a:buNone/>
              <a:defRPr sz="3100"/>
            </a:pPr>
            <a:r>
              <a:rPr lang="en-US" altLang="zh-CN" dirty="0"/>
              <a:t>	3</a:t>
            </a:r>
            <a:r>
              <a:rPr lang="zh-CN" altLang="en-US" dirty="0"/>
              <a:t>、使用</a:t>
            </a:r>
            <a:r>
              <a:rPr lang="en-US" altLang="zh-CN" dirty="0" err="1"/>
              <a:t>CharbonnierLoss</a:t>
            </a:r>
            <a:r>
              <a:rPr lang="zh-CN" altLang="en-US" dirty="0"/>
              <a:t>损失函数减少图像变形。</a:t>
            </a:r>
            <a:endParaRPr lang="en-US" altLang="zh-CN" dirty="0"/>
          </a:p>
        </p:txBody>
      </p:sp>
      <p:sp>
        <p:nvSpPr>
          <p:cNvPr id="9" name="Shape 180"/>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实现思路</a:t>
            </a:r>
            <a:endParaRPr lang="zh-CN" altLang="en-US" sz="2400" dirty="0"/>
          </a:p>
        </p:txBody>
      </p:sp>
    </p:spTree>
    <p:extLst>
      <p:ext uri="{BB962C8B-B14F-4D97-AF65-F5344CB8AC3E}">
        <p14:creationId xmlns:p14="http://schemas.microsoft.com/office/powerpoint/2010/main" val="2848090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97765" y="302519"/>
            <a:ext cx="12192000" cy="723900"/>
          </a:xfrm>
        </p:spPr>
        <p:txBody>
          <a:bodyPr>
            <a:noAutofit/>
          </a:bodyPr>
          <a:lstStyle/>
          <a:p>
            <a:r>
              <a:rPr lang="en-US" altLang="zh-CN" sz="5400" dirty="0">
                <a:latin typeface="等线" panose="02010600030101010101" pitchFamily="2" charset="-122"/>
                <a:ea typeface="等线" panose="02010600030101010101" pitchFamily="2" charset="-122"/>
              </a:rPr>
              <a:t>3. </a:t>
            </a:r>
            <a:r>
              <a:rPr lang="zh-CN" altLang="en-US" sz="5400" dirty="0">
                <a:latin typeface="等线" panose="02010600030101010101" pitchFamily="2" charset="-122"/>
                <a:ea typeface="等线" panose="02010600030101010101" pitchFamily="2" charset="-122"/>
              </a:rPr>
              <a:t>效果展示</a:t>
            </a:r>
          </a:p>
        </p:txBody>
      </p:sp>
      <p:sp>
        <p:nvSpPr>
          <p:cNvPr id="8" name="文本框 7">
            <a:extLst>
              <a:ext uri="{FF2B5EF4-FFF2-40B4-BE49-F238E27FC236}">
                <a16:creationId xmlns:a16="http://schemas.microsoft.com/office/drawing/2014/main" id="{2279DA6B-CD6E-4476-B885-8D312C9D13F1}"/>
              </a:ext>
            </a:extLst>
          </p:cNvPr>
          <p:cNvSpPr txBox="1"/>
          <p:nvPr/>
        </p:nvSpPr>
        <p:spPr>
          <a:xfrm>
            <a:off x="2908400" y="7228072"/>
            <a:ext cx="79989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en-US" altLang="zh-CN" b="1" dirty="0">
                <a:solidFill>
                  <a:schemeClr val="bg1"/>
                </a:solidFill>
                <a:latin typeface="微软雅黑" panose="020B0503020204020204" pitchFamily="34" charset="-122"/>
                <a:ea typeface="微软雅黑" panose="020B0503020204020204" pitchFamily="34" charset="-122"/>
              </a:rPr>
              <a:t>I</a:t>
            </a: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nput</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sp>
        <p:nvSpPr>
          <p:cNvPr id="9" name="文本框 8">
            <a:extLst>
              <a:ext uri="{FF2B5EF4-FFF2-40B4-BE49-F238E27FC236}">
                <a16:creationId xmlns:a16="http://schemas.microsoft.com/office/drawing/2014/main" id="{5D3641ED-F606-47AA-8978-5132C95D1DC2}"/>
              </a:ext>
            </a:extLst>
          </p:cNvPr>
          <p:cNvSpPr txBox="1"/>
          <p:nvPr/>
        </p:nvSpPr>
        <p:spPr>
          <a:xfrm>
            <a:off x="9683735" y="7228071"/>
            <a:ext cx="436017"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SR</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pic>
        <p:nvPicPr>
          <p:cNvPr id="21" name="图片 20">
            <a:extLst>
              <a:ext uri="{FF2B5EF4-FFF2-40B4-BE49-F238E27FC236}">
                <a16:creationId xmlns:a16="http://schemas.microsoft.com/office/drawing/2014/main" id="{EDBACE1A-D411-4903-AA1D-7483A0CD3A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300" y="2266830"/>
            <a:ext cx="5849998" cy="4680000"/>
          </a:xfrm>
          <a:prstGeom prst="rect">
            <a:avLst/>
          </a:prstGeom>
        </p:spPr>
      </p:pic>
      <p:pic>
        <p:nvPicPr>
          <p:cNvPr id="23" name="图片 22">
            <a:extLst>
              <a:ext uri="{FF2B5EF4-FFF2-40B4-BE49-F238E27FC236}">
                <a16:creationId xmlns:a16="http://schemas.microsoft.com/office/drawing/2014/main" id="{D396DBD1-92FA-4144-AD3C-DD0911B7A9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8735" y="2266830"/>
            <a:ext cx="5850000" cy="4680000"/>
          </a:xfrm>
          <a:prstGeom prst="rect">
            <a:avLst/>
          </a:prstGeom>
        </p:spPr>
      </p:pic>
    </p:spTree>
    <p:extLst>
      <p:ext uri="{BB962C8B-B14F-4D97-AF65-F5344CB8AC3E}">
        <p14:creationId xmlns:p14="http://schemas.microsoft.com/office/powerpoint/2010/main" val="41159387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049188D-E57E-4739-8C83-BAE9C9157CFA}"/>
              </a:ext>
            </a:extLst>
          </p:cNvPr>
          <p:cNvPicPr>
            <a:picLocks noChangeAspect="1"/>
          </p:cNvPicPr>
          <p:nvPr/>
        </p:nvPicPr>
        <p:blipFill rotWithShape="1">
          <a:blip r:embed="rId3"/>
          <a:srcRect l="5631" r="34518" b="74847"/>
          <a:stretch/>
        </p:blipFill>
        <p:spPr>
          <a:xfrm>
            <a:off x="6739856" y="2348969"/>
            <a:ext cx="5760000" cy="1291026"/>
          </a:xfrm>
          <a:prstGeom prst="rect">
            <a:avLst/>
          </a:prstGeom>
        </p:spPr>
      </p:pic>
      <p:pic>
        <p:nvPicPr>
          <p:cNvPr id="17" name="图片 16">
            <a:extLst>
              <a:ext uri="{FF2B5EF4-FFF2-40B4-BE49-F238E27FC236}">
                <a16:creationId xmlns:a16="http://schemas.microsoft.com/office/drawing/2014/main" id="{9D7B6CF4-8AF9-4909-9265-73A6A2B977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464" y="2747266"/>
            <a:ext cx="4875062" cy="4034534"/>
          </a:xfrm>
          <a:prstGeom prst="rect">
            <a:avLst/>
          </a:prstGeom>
        </p:spPr>
      </p:pic>
      <p:sp>
        <p:nvSpPr>
          <p:cNvPr id="18" name="文本框 17">
            <a:extLst>
              <a:ext uri="{FF2B5EF4-FFF2-40B4-BE49-F238E27FC236}">
                <a16:creationId xmlns:a16="http://schemas.microsoft.com/office/drawing/2014/main" id="{31D1B027-08F8-46D9-A4B8-D283005D6218}"/>
              </a:ext>
            </a:extLst>
          </p:cNvPr>
          <p:cNvSpPr txBox="1"/>
          <p:nvPr/>
        </p:nvSpPr>
        <p:spPr>
          <a:xfrm>
            <a:off x="9219908" y="3818311"/>
            <a:ext cx="79989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en-US" altLang="zh-CN" b="1" dirty="0">
                <a:solidFill>
                  <a:schemeClr val="bg1"/>
                </a:solidFill>
                <a:latin typeface="微软雅黑" panose="020B0503020204020204" pitchFamily="34" charset="-122"/>
                <a:ea typeface="微软雅黑" panose="020B0503020204020204" pitchFamily="34" charset="-122"/>
              </a:rPr>
              <a:t>I</a:t>
            </a: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nput</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sp>
        <p:nvSpPr>
          <p:cNvPr id="19" name="文本框 18">
            <a:extLst>
              <a:ext uri="{FF2B5EF4-FFF2-40B4-BE49-F238E27FC236}">
                <a16:creationId xmlns:a16="http://schemas.microsoft.com/office/drawing/2014/main" id="{E0738F11-759F-48E5-B4A9-CDA424BB7F0F}"/>
              </a:ext>
            </a:extLst>
          </p:cNvPr>
          <p:cNvSpPr txBox="1"/>
          <p:nvPr/>
        </p:nvSpPr>
        <p:spPr>
          <a:xfrm>
            <a:off x="9410544" y="7658732"/>
            <a:ext cx="436017"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SR</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sp>
        <p:nvSpPr>
          <p:cNvPr id="20" name="矩形 19">
            <a:extLst>
              <a:ext uri="{FF2B5EF4-FFF2-40B4-BE49-F238E27FC236}">
                <a16:creationId xmlns:a16="http://schemas.microsoft.com/office/drawing/2014/main" id="{71A6C4C5-E249-4533-8EDC-A1F61EFEC144}"/>
              </a:ext>
            </a:extLst>
          </p:cNvPr>
          <p:cNvSpPr/>
          <p:nvPr/>
        </p:nvSpPr>
        <p:spPr>
          <a:xfrm>
            <a:off x="465402" y="2747267"/>
            <a:ext cx="732028" cy="300734"/>
          </a:xfrm>
          <a:prstGeom prst="rect">
            <a:avLst/>
          </a:prstGeom>
          <a:noFill/>
          <a:ln w="76200" cap="flat">
            <a:solidFill>
              <a:srgbClr val="C0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pic>
        <p:nvPicPr>
          <p:cNvPr id="31" name="图片 30">
            <a:extLst>
              <a:ext uri="{FF2B5EF4-FFF2-40B4-BE49-F238E27FC236}">
                <a16:creationId xmlns:a16="http://schemas.microsoft.com/office/drawing/2014/main" id="{4912A9B7-97C3-4590-9925-E947DF0435E0}"/>
              </a:ext>
            </a:extLst>
          </p:cNvPr>
          <p:cNvPicPr>
            <a:picLocks noChangeAspect="1"/>
          </p:cNvPicPr>
          <p:nvPr/>
        </p:nvPicPr>
        <p:blipFill>
          <a:blip r:embed="rId5"/>
          <a:stretch>
            <a:fillRect/>
          </a:stretch>
        </p:blipFill>
        <p:spPr>
          <a:xfrm>
            <a:off x="6649776" y="6054390"/>
            <a:ext cx="5791305" cy="1440000"/>
          </a:xfrm>
          <a:prstGeom prst="rect">
            <a:avLst/>
          </a:prstGeom>
        </p:spPr>
      </p:pic>
      <p:sp>
        <p:nvSpPr>
          <p:cNvPr id="8" name="Shape 180">
            <a:extLst>
              <a:ext uri="{FF2B5EF4-FFF2-40B4-BE49-F238E27FC236}">
                <a16:creationId xmlns:a16="http://schemas.microsoft.com/office/drawing/2014/main" id="{90532F17-33F9-4BEA-B865-E39B18287C7C}"/>
              </a:ext>
            </a:extLst>
          </p:cNvPr>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效果展示</a:t>
            </a:r>
            <a:endParaRPr lang="zh-CN" altLang="en-US" sz="2400" dirty="0"/>
          </a:p>
        </p:txBody>
      </p:sp>
    </p:spTree>
    <p:extLst>
      <p:ext uri="{BB962C8B-B14F-4D97-AF65-F5344CB8AC3E}">
        <p14:creationId xmlns:p14="http://schemas.microsoft.com/office/powerpoint/2010/main" val="38948270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9D7B6CF4-8AF9-4909-9265-73A6A2B977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464" y="2747266"/>
            <a:ext cx="4875062" cy="4034534"/>
          </a:xfrm>
          <a:prstGeom prst="rect">
            <a:avLst/>
          </a:prstGeom>
        </p:spPr>
      </p:pic>
      <p:sp>
        <p:nvSpPr>
          <p:cNvPr id="18" name="文本框 17">
            <a:extLst>
              <a:ext uri="{FF2B5EF4-FFF2-40B4-BE49-F238E27FC236}">
                <a16:creationId xmlns:a16="http://schemas.microsoft.com/office/drawing/2014/main" id="{31D1B027-08F8-46D9-A4B8-D283005D6218}"/>
              </a:ext>
            </a:extLst>
          </p:cNvPr>
          <p:cNvSpPr txBox="1"/>
          <p:nvPr/>
        </p:nvSpPr>
        <p:spPr>
          <a:xfrm>
            <a:off x="7669134" y="6795148"/>
            <a:ext cx="79989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en-US" altLang="zh-CN" b="1" dirty="0">
                <a:solidFill>
                  <a:schemeClr val="bg1"/>
                </a:solidFill>
                <a:latin typeface="微软雅黑" panose="020B0503020204020204" pitchFamily="34" charset="-122"/>
                <a:ea typeface="微软雅黑" panose="020B0503020204020204" pitchFamily="34" charset="-122"/>
              </a:rPr>
              <a:t>I</a:t>
            </a: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nput</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sp>
        <p:nvSpPr>
          <p:cNvPr id="19" name="文本框 18">
            <a:extLst>
              <a:ext uri="{FF2B5EF4-FFF2-40B4-BE49-F238E27FC236}">
                <a16:creationId xmlns:a16="http://schemas.microsoft.com/office/drawing/2014/main" id="{E0738F11-759F-48E5-B4A9-CDA424BB7F0F}"/>
              </a:ext>
            </a:extLst>
          </p:cNvPr>
          <p:cNvSpPr txBox="1"/>
          <p:nvPr/>
        </p:nvSpPr>
        <p:spPr>
          <a:xfrm>
            <a:off x="11104831" y="6814571"/>
            <a:ext cx="436017"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SR</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sp>
        <p:nvSpPr>
          <p:cNvPr id="20" name="矩形 19">
            <a:extLst>
              <a:ext uri="{FF2B5EF4-FFF2-40B4-BE49-F238E27FC236}">
                <a16:creationId xmlns:a16="http://schemas.microsoft.com/office/drawing/2014/main" id="{71A6C4C5-E249-4533-8EDC-A1F61EFEC144}"/>
              </a:ext>
            </a:extLst>
          </p:cNvPr>
          <p:cNvSpPr/>
          <p:nvPr/>
        </p:nvSpPr>
        <p:spPr>
          <a:xfrm>
            <a:off x="1679059" y="4801800"/>
            <a:ext cx="540439" cy="732502"/>
          </a:xfrm>
          <a:prstGeom prst="rect">
            <a:avLst/>
          </a:prstGeom>
          <a:noFill/>
          <a:ln w="76200" cap="flat">
            <a:solidFill>
              <a:srgbClr val="C0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pic>
        <p:nvPicPr>
          <p:cNvPr id="25" name="图片 24">
            <a:extLst>
              <a:ext uri="{FF2B5EF4-FFF2-40B4-BE49-F238E27FC236}">
                <a16:creationId xmlns:a16="http://schemas.microsoft.com/office/drawing/2014/main" id="{5C2648AF-713B-44BC-82A4-5A4ABA21B8BA}"/>
              </a:ext>
            </a:extLst>
          </p:cNvPr>
          <p:cNvPicPr>
            <a:picLocks noChangeAspect="1"/>
          </p:cNvPicPr>
          <p:nvPr/>
        </p:nvPicPr>
        <p:blipFill>
          <a:blip r:embed="rId4"/>
          <a:stretch>
            <a:fillRect/>
          </a:stretch>
        </p:blipFill>
        <p:spPr>
          <a:xfrm>
            <a:off x="6768786" y="2821800"/>
            <a:ext cx="2600597" cy="3960000"/>
          </a:xfrm>
          <a:prstGeom prst="rect">
            <a:avLst/>
          </a:prstGeom>
        </p:spPr>
      </p:pic>
      <p:pic>
        <p:nvPicPr>
          <p:cNvPr id="26" name="图片 25">
            <a:extLst>
              <a:ext uri="{FF2B5EF4-FFF2-40B4-BE49-F238E27FC236}">
                <a16:creationId xmlns:a16="http://schemas.microsoft.com/office/drawing/2014/main" id="{2B411ABA-50CA-4908-B340-7DE1F3B55927}"/>
              </a:ext>
            </a:extLst>
          </p:cNvPr>
          <p:cNvPicPr>
            <a:picLocks noChangeAspect="1"/>
          </p:cNvPicPr>
          <p:nvPr/>
        </p:nvPicPr>
        <p:blipFill rotWithShape="1">
          <a:blip r:embed="rId5"/>
          <a:srcRect r="7349"/>
          <a:stretch/>
        </p:blipFill>
        <p:spPr>
          <a:xfrm>
            <a:off x="10022541" y="2821800"/>
            <a:ext cx="2600598" cy="3960000"/>
          </a:xfrm>
          <a:prstGeom prst="rect">
            <a:avLst/>
          </a:prstGeom>
        </p:spPr>
      </p:pic>
      <p:sp>
        <p:nvSpPr>
          <p:cNvPr id="8" name="Shape 180">
            <a:extLst>
              <a:ext uri="{FF2B5EF4-FFF2-40B4-BE49-F238E27FC236}">
                <a16:creationId xmlns:a16="http://schemas.microsoft.com/office/drawing/2014/main" id="{DE98E162-44AA-4975-8BC9-300922096800}"/>
              </a:ext>
            </a:extLst>
          </p:cNvPr>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效果展示</a:t>
            </a:r>
            <a:endParaRPr lang="zh-CN" altLang="en-US" sz="2400" dirty="0"/>
          </a:p>
        </p:txBody>
      </p:sp>
    </p:spTree>
    <p:extLst>
      <p:ext uri="{BB962C8B-B14F-4D97-AF65-F5344CB8AC3E}">
        <p14:creationId xmlns:p14="http://schemas.microsoft.com/office/powerpoint/2010/main" val="3422963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180">
            <a:extLst>
              <a:ext uri="{FF2B5EF4-FFF2-40B4-BE49-F238E27FC236}">
                <a16:creationId xmlns:a16="http://schemas.microsoft.com/office/drawing/2014/main" id="{DE98E162-44AA-4975-8BC9-300922096800}"/>
              </a:ext>
            </a:extLst>
          </p:cNvPr>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效果展示</a:t>
            </a:r>
            <a:endParaRPr lang="zh-CN" altLang="en-US" sz="2400" dirty="0"/>
          </a:p>
        </p:txBody>
      </p:sp>
      <p:graphicFrame>
        <p:nvGraphicFramePr>
          <p:cNvPr id="2" name="表格 1">
            <a:extLst>
              <a:ext uri="{FF2B5EF4-FFF2-40B4-BE49-F238E27FC236}">
                <a16:creationId xmlns:a16="http://schemas.microsoft.com/office/drawing/2014/main" id="{B3B3A9A7-2BB2-4282-A98D-9191B65B01A1}"/>
              </a:ext>
            </a:extLst>
          </p:cNvPr>
          <p:cNvGraphicFramePr>
            <a:graphicFrameLocks noGrp="1"/>
          </p:cNvGraphicFramePr>
          <p:nvPr>
            <p:extLst>
              <p:ext uri="{D42A27DB-BD31-4B8C-83A1-F6EECF244321}">
                <p14:modId xmlns:p14="http://schemas.microsoft.com/office/powerpoint/2010/main" val="3176284695"/>
              </p:ext>
            </p:extLst>
          </p:nvPr>
        </p:nvGraphicFramePr>
        <p:xfrm>
          <a:off x="3636706" y="2350604"/>
          <a:ext cx="5428844" cy="5863718"/>
        </p:xfrm>
        <a:graphic>
          <a:graphicData uri="http://schemas.openxmlformats.org/drawingml/2006/table">
            <a:tbl>
              <a:tblPr firstRow="1" firstCol="1" lastRow="1" lastCol="1" bandRow="1" bandCol="1">
                <a:tableStyleId>{5940675A-B579-460E-94D1-54222C63F5DA}</a:tableStyleId>
              </a:tblPr>
              <a:tblGrid>
                <a:gridCol w="2359545">
                  <a:extLst>
                    <a:ext uri="{9D8B030D-6E8A-4147-A177-3AD203B41FA5}">
                      <a16:colId xmlns:a16="http://schemas.microsoft.com/office/drawing/2014/main" val="554608999"/>
                    </a:ext>
                  </a:extLst>
                </a:gridCol>
                <a:gridCol w="3069299">
                  <a:extLst>
                    <a:ext uri="{9D8B030D-6E8A-4147-A177-3AD203B41FA5}">
                      <a16:colId xmlns:a16="http://schemas.microsoft.com/office/drawing/2014/main" val="2783505527"/>
                    </a:ext>
                  </a:extLst>
                </a:gridCol>
              </a:tblGrid>
              <a:tr h="450427">
                <a:tc>
                  <a:txBody>
                    <a:bodyPr/>
                    <a:lstStyle/>
                    <a:p>
                      <a:pPr marR="15875" algn="ctr">
                        <a:lnSpc>
                          <a:spcPct val="130000"/>
                        </a:lnSpc>
                      </a:pPr>
                      <a:r>
                        <a:rPr lang="en-US" sz="2500" kern="100">
                          <a:effectLst/>
                        </a:rPr>
                        <a:t>Test</a:t>
                      </a:r>
                      <a:endParaRPr lang="zh-CN" sz="2800" kern="100">
                        <a:effectLst/>
                        <a:latin typeface="Times New Roman" panose="02020603050405020304" pitchFamily="18" charset="0"/>
                        <a:ea typeface="宋体" panose="02010600030101010101" pitchFamily="2" charset="-122"/>
                      </a:endParaRPr>
                    </a:p>
                  </a:txBody>
                  <a:tcPr marL="185602" marR="185602" marT="0" marB="0"/>
                </a:tc>
                <a:tc>
                  <a:txBody>
                    <a:bodyPr/>
                    <a:lstStyle/>
                    <a:p>
                      <a:pPr marR="15875" algn="ctr">
                        <a:lnSpc>
                          <a:spcPct val="130000"/>
                        </a:lnSpc>
                      </a:pPr>
                      <a:r>
                        <a:rPr lang="en-US" sz="2500" kern="100">
                          <a:effectLst/>
                        </a:rPr>
                        <a:t>    Ours</a:t>
                      </a:r>
                      <a:endParaRPr lang="zh-CN" sz="2800" kern="100">
                        <a:effectLst/>
                        <a:latin typeface="Times New Roman" panose="02020603050405020304" pitchFamily="18" charset="0"/>
                        <a:ea typeface="宋体" panose="02010600030101010101" pitchFamily="2" charset="-122"/>
                      </a:endParaRPr>
                    </a:p>
                  </a:txBody>
                  <a:tcPr marL="185602" marR="185602" marT="0" marB="0"/>
                </a:tc>
                <a:extLst>
                  <a:ext uri="{0D108BD9-81ED-4DB2-BD59-A6C34878D82A}">
                    <a16:rowId xmlns:a16="http://schemas.microsoft.com/office/drawing/2014/main" val="3735806899"/>
                  </a:ext>
                </a:extLst>
              </a:tr>
              <a:tr h="5349491">
                <a:tc>
                  <a:txBody>
                    <a:bodyPr/>
                    <a:lstStyle/>
                    <a:p>
                      <a:pPr marR="15875" algn="ctr">
                        <a:lnSpc>
                          <a:spcPct val="130000"/>
                        </a:lnSpc>
                      </a:pPr>
                      <a:r>
                        <a:rPr lang="en-US" sz="2500" kern="100" dirty="0">
                          <a:effectLst/>
                        </a:rPr>
                        <a:t>000/00000001</a:t>
                      </a:r>
                      <a:endParaRPr lang="zh-CN" sz="2800" kern="100" dirty="0">
                        <a:effectLst/>
                      </a:endParaRPr>
                    </a:p>
                    <a:p>
                      <a:pPr marR="15875" algn="ctr">
                        <a:lnSpc>
                          <a:spcPct val="130000"/>
                        </a:lnSpc>
                      </a:pPr>
                      <a:r>
                        <a:rPr lang="en-US" sz="2500" kern="100" dirty="0">
                          <a:effectLst/>
                        </a:rPr>
                        <a:t>000/00000002</a:t>
                      </a:r>
                      <a:endParaRPr lang="zh-CN" sz="2800" kern="100" dirty="0">
                        <a:effectLst/>
                      </a:endParaRPr>
                    </a:p>
                    <a:p>
                      <a:pPr marR="15875" algn="ctr">
                        <a:lnSpc>
                          <a:spcPct val="130000"/>
                        </a:lnSpc>
                      </a:pPr>
                      <a:r>
                        <a:rPr lang="en-US" sz="2500" kern="100" dirty="0">
                          <a:effectLst/>
                        </a:rPr>
                        <a:t>000/00000003</a:t>
                      </a:r>
                      <a:endParaRPr lang="zh-CN" sz="2800" kern="100" dirty="0">
                        <a:effectLst/>
                      </a:endParaRPr>
                    </a:p>
                    <a:p>
                      <a:pPr marR="15875" algn="ctr">
                        <a:lnSpc>
                          <a:spcPct val="130000"/>
                        </a:lnSpc>
                      </a:pPr>
                      <a:r>
                        <a:rPr lang="en-US" sz="2500" kern="100" dirty="0">
                          <a:effectLst/>
                        </a:rPr>
                        <a:t>000/00000004</a:t>
                      </a:r>
                      <a:endParaRPr lang="zh-CN" sz="2800" kern="100" dirty="0">
                        <a:effectLst/>
                      </a:endParaRPr>
                    </a:p>
                    <a:p>
                      <a:pPr marR="15875" algn="ctr">
                        <a:lnSpc>
                          <a:spcPct val="130000"/>
                        </a:lnSpc>
                      </a:pPr>
                      <a:r>
                        <a:rPr lang="en-US" sz="2500" kern="100" dirty="0">
                          <a:effectLst/>
                        </a:rPr>
                        <a:t>000/00000005</a:t>
                      </a:r>
                      <a:endParaRPr lang="zh-CN" sz="2800" kern="100" dirty="0">
                        <a:effectLst/>
                      </a:endParaRPr>
                    </a:p>
                    <a:p>
                      <a:pPr marR="15875" algn="ctr">
                        <a:lnSpc>
                          <a:spcPct val="130000"/>
                        </a:lnSpc>
                      </a:pPr>
                      <a:r>
                        <a:rPr lang="en-US" sz="2500" kern="100" dirty="0">
                          <a:effectLst/>
                        </a:rPr>
                        <a:t>001/00000001</a:t>
                      </a:r>
                      <a:endParaRPr lang="zh-CN" sz="2800" kern="100" dirty="0">
                        <a:effectLst/>
                      </a:endParaRPr>
                    </a:p>
                    <a:p>
                      <a:pPr marR="15875" algn="ctr">
                        <a:lnSpc>
                          <a:spcPct val="130000"/>
                        </a:lnSpc>
                      </a:pPr>
                      <a:r>
                        <a:rPr lang="en-US" sz="2500" kern="100" dirty="0">
                          <a:effectLst/>
                        </a:rPr>
                        <a:t>001/00000002</a:t>
                      </a:r>
                      <a:endParaRPr lang="zh-CN" sz="2800" kern="100" dirty="0">
                        <a:effectLst/>
                      </a:endParaRPr>
                    </a:p>
                    <a:p>
                      <a:pPr marR="15875" algn="ctr">
                        <a:lnSpc>
                          <a:spcPct val="130000"/>
                        </a:lnSpc>
                      </a:pPr>
                      <a:r>
                        <a:rPr lang="en-US" sz="2500" kern="100" dirty="0">
                          <a:effectLst/>
                        </a:rPr>
                        <a:t>001/00000003</a:t>
                      </a:r>
                      <a:endParaRPr lang="zh-CN" sz="2800" kern="100" dirty="0">
                        <a:effectLst/>
                      </a:endParaRPr>
                    </a:p>
                    <a:p>
                      <a:pPr marR="15875" algn="ctr">
                        <a:lnSpc>
                          <a:spcPct val="130000"/>
                        </a:lnSpc>
                      </a:pPr>
                      <a:r>
                        <a:rPr lang="en-US" sz="2500" kern="100" dirty="0">
                          <a:effectLst/>
                        </a:rPr>
                        <a:t>001/00000004</a:t>
                      </a:r>
                      <a:endParaRPr lang="zh-CN" sz="2800" kern="100" dirty="0">
                        <a:effectLst/>
                      </a:endParaRPr>
                    </a:p>
                    <a:p>
                      <a:pPr marR="15875" algn="ctr">
                        <a:lnSpc>
                          <a:spcPct val="130000"/>
                        </a:lnSpc>
                      </a:pPr>
                      <a:r>
                        <a:rPr lang="en-US" sz="2500" kern="100" dirty="0">
                          <a:effectLst/>
                        </a:rPr>
                        <a:t>001/00000005</a:t>
                      </a:r>
                      <a:endParaRPr lang="zh-CN" sz="2800" kern="100" dirty="0">
                        <a:effectLst/>
                      </a:endParaRPr>
                    </a:p>
                    <a:p>
                      <a:pPr marR="15875" algn="ctr">
                        <a:lnSpc>
                          <a:spcPct val="130000"/>
                        </a:lnSpc>
                      </a:pPr>
                      <a:r>
                        <a:rPr lang="en-US" sz="2500" kern="100" dirty="0">
                          <a:effectLst/>
                        </a:rPr>
                        <a:t>AVG</a:t>
                      </a:r>
                      <a:endParaRPr lang="zh-CN" sz="2800" kern="100" dirty="0">
                        <a:effectLst/>
                        <a:latin typeface="Times New Roman" panose="02020603050405020304" pitchFamily="18" charset="0"/>
                        <a:ea typeface="宋体" panose="02010600030101010101" pitchFamily="2" charset="-122"/>
                      </a:endParaRPr>
                    </a:p>
                  </a:txBody>
                  <a:tcPr marL="185602" marR="185602" marT="0" marB="0"/>
                </a:tc>
                <a:tc>
                  <a:txBody>
                    <a:bodyPr/>
                    <a:lstStyle/>
                    <a:p>
                      <a:pPr marR="15875" indent="228600" algn="ctr">
                        <a:lnSpc>
                          <a:spcPct val="130000"/>
                        </a:lnSpc>
                      </a:pPr>
                      <a:r>
                        <a:rPr lang="en-US" sz="2500" kern="100" dirty="0">
                          <a:effectLst/>
                        </a:rPr>
                        <a:t>30.78/0.66</a:t>
                      </a:r>
                      <a:endParaRPr lang="zh-CN" sz="2800" kern="100" dirty="0">
                        <a:effectLst/>
                      </a:endParaRPr>
                    </a:p>
                    <a:p>
                      <a:pPr marR="15875" indent="228600" algn="ctr">
                        <a:lnSpc>
                          <a:spcPct val="130000"/>
                        </a:lnSpc>
                      </a:pPr>
                      <a:r>
                        <a:rPr lang="en-US" sz="2500" kern="100" dirty="0">
                          <a:effectLst/>
                        </a:rPr>
                        <a:t>28.52/0.63</a:t>
                      </a:r>
                      <a:endParaRPr lang="zh-CN" sz="2800" kern="100" dirty="0">
                        <a:effectLst/>
                      </a:endParaRPr>
                    </a:p>
                    <a:p>
                      <a:pPr marR="15875" indent="228600" algn="ctr">
                        <a:lnSpc>
                          <a:spcPct val="130000"/>
                        </a:lnSpc>
                      </a:pPr>
                      <a:r>
                        <a:rPr lang="en-US" sz="2500" kern="100" dirty="0">
                          <a:effectLst/>
                        </a:rPr>
                        <a:t>28.22/0.60</a:t>
                      </a:r>
                      <a:endParaRPr lang="zh-CN" sz="2800" kern="100" dirty="0">
                        <a:effectLst/>
                      </a:endParaRPr>
                    </a:p>
                    <a:p>
                      <a:pPr marR="15875" indent="228600" algn="ctr">
                        <a:lnSpc>
                          <a:spcPct val="130000"/>
                        </a:lnSpc>
                      </a:pPr>
                      <a:r>
                        <a:rPr lang="en-US" sz="2500" kern="100" dirty="0">
                          <a:effectLst/>
                        </a:rPr>
                        <a:t>28.61/0.58</a:t>
                      </a:r>
                      <a:endParaRPr lang="zh-CN" sz="2800" kern="100" dirty="0">
                        <a:effectLst/>
                      </a:endParaRPr>
                    </a:p>
                    <a:p>
                      <a:pPr marR="15875" indent="228600" algn="ctr">
                        <a:lnSpc>
                          <a:spcPct val="130000"/>
                        </a:lnSpc>
                      </a:pPr>
                      <a:r>
                        <a:rPr lang="en-US" sz="2500" kern="100" dirty="0">
                          <a:effectLst/>
                        </a:rPr>
                        <a:t>28.59/0.56</a:t>
                      </a:r>
                      <a:endParaRPr lang="zh-CN" sz="2800" kern="100" dirty="0">
                        <a:effectLst/>
                      </a:endParaRPr>
                    </a:p>
                    <a:p>
                      <a:pPr marR="15875" indent="228600" algn="ctr">
                        <a:lnSpc>
                          <a:spcPct val="130000"/>
                        </a:lnSpc>
                      </a:pPr>
                      <a:r>
                        <a:rPr lang="en-US" sz="2500" kern="100" dirty="0">
                          <a:effectLst/>
                        </a:rPr>
                        <a:t>28.34/0.55</a:t>
                      </a:r>
                      <a:endParaRPr lang="zh-CN" sz="2800" kern="100" dirty="0">
                        <a:effectLst/>
                      </a:endParaRPr>
                    </a:p>
                    <a:p>
                      <a:pPr marR="15875" indent="228600" algn="ctr">
                        <a:lnSpc>
                          <a:spcPct val="130000"/>
                        </a:lnSpc>
                      </a:pPr>
                      <a:r>
                        <a:rPr lang="en-US" sz="2500" kern="100" dirty="0">
                          <a:effectLst/>
                        </a:rPr>
                        <a:t>28.50/0.42</a:t>
                      </a:r>
                      <a:endParaRPr lang="zh-CN" sz="2800" kern="100" dirty="0">
                        <a:effectLst/>
                      </a:endParaRPr>
                    </a:p>
                    <a:p>
                      <a:pPr marR="15875" indent="228600" algn="ctr">
                        <a:lnSpc>
                          <a:spcPct val="130000"/>
                        </a:lnSpc>
                      </a:pPr>
                      <a:r>
                        <a:rPr lang="en-US" sz="2500" kern="100" dirty="0">
                          <a:effectLst/>
                        </a:rPr>
                        <a:t>28.49/0.42</a:t>
                      </a:r>
                      <a:endParaRPr lang="zh-CN" sz="2800" kern="100" dirty="0">
                        <a:effectLst/>
                      </a:endParaRPr>
                    </a:p>
                    <a:p>
                      <a:pPr marR="15875" indent="228600" algn="ctr">
                        <a:lnSpc>
                          <a:spcPct val="130000"/>
                        </a:lnSpc>
                      </a:pPr>
                      <a:r>
                        <a:rPr lang="en-US" sz="2500" kern="100" dirty="0">
                          <a:effectLst/>
                        </a:rPr>
                        <a:t>28.60/0.42</a:t>
                      </a:r>
                      <a:endParaRPr lang="zh-CN" sz="2800" kern="100" dirty="0">
                        <a:effectLst/>
                      </a:endParaRPr>
                    </a:p>
                    <a:p>
                      <a:pPr marR="15875" indent="228600" algn="ctr">
                        <a:lnSpc>
                          <a:spcPct val="130000"/>
                        </a:lnSpc>
                      </a:pPr>
                      <a:r>
                        <a:rPr lang="en-US" sz="2500" kern="100" dirty="0">
                          <a:effectLst/>
                        </a:rPr>
                        <a:t>28.78/0.43</a:t>
                      </a:r>
                      <a:endParaRPr lang="zh-CN" sz="2800" kern="100" dirty="0">
                        <a:effectLst/>
                      </a:endParaRPr>
                    </a:p>
                    <a:p>
                      <a:pPr marR="15875" indent="228600" algn="ctr">
                        <a:lnSpc>
                          <a:spcPct val="130000"/>
                        </a:lnSpc>
                      </a:pPr>
                      <a:r>
                        <a:rPr lang="en-US" sz="2500" kern="100" dirty="0">
                          <a:effectLst/>
                        </a:rPr>
                        <a:t>28.74/0.46</a:t>
                      </a:r>
                      <a:endParaRPr lang="zh-CN" sz="2800" kern="100" dirty="0">
                        <a:effectLst/>
                        <a:latin typeface="Times New Roman" panose="02020603050405020304" pitchFamily="18" charset="0"/>
                        <a:ea typeface="宋体" panose="02010600030101010101" pitchFamily="2" charset="-122"/>
                      </a:endParaRPr>
                    </a:p>
                  </a:txBody>
                  <a:tcPr marL="185602" marR="185602" marT="0" marB="0"/>
                </a:tc>
                <a:extLst>
                  <a:ext uri="{0D108BD9-81ED-4DB2-BD59-A6C34878D82A}">
                    <a16:rowId xmlns:a16="http://schemas.microsoft.com/office/drawing/2014/main" val="378160034"/>
                  </a:ext>
                </a:extLst>
              </a:tr>
            </a:tbl>
          </a:graphicData>
        </a:graphic>
      </p:graphicFrame>
      <p:sp>
        <p:nvSpPr>
          <p:cNvPr id="3" name="Rectangle 1">
            <a:extLst>
              <a:ext uri="{FF2B5EF4-FFF2-40B4-BE49-F238E27FC236}">
                <a16:creationId xmlns:a16="http://schemas.microsoft.com/office/drawing/2014/main" id="{2BDCBC1D-C9A0-4163-A47D-90C3CEE64195}"/>
              </a:ext>
            </a:extLst>
          </p:cNvPr>
          <p:cNvSpPr>
            <a:spLocks noChangeArrowheads="1"/>
          </p:cNvSpPr>
          <p:nvPr/>
        </p:nvSpPr>
        <p:spPr bwMode="auto">
          <a:xfrm>
            <a:off x="-11647772" y="5995018"/>
            <a:ext cx="2988973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28600" eaLnBrk="0" fontAlgn="base">
              <a:spcBef>
                <a:spcPct val="0"/>
              </a:spcBef>
              <a:spcAft>
                <a:spcPct val="0"/>
              </a:spcAft>
              <a:defRPr>
                <a:solidFill>
                  <a:schemeClr val="tx1"/>
                </a:solidFill>
                <a:latin typeface="Arial" panose="020B0604020202020204" pitchFamily="34" charset="0"/>
              </a:defRPr>
            </a:lvl1pPr>
            <a:lvl2pPr marL="457200" eaLnBrk="0" fontAlgn="base">
              <a:spcBef>
                <a:spcPct val="0"/>
              </a:spcBef>
              <a:spcAft>
                <a:spcPct val="0"/>
              </a:spcAft>
              <a:defRPr>
                <a:solidFill>
                  <a:schemeClr val="tx1"/>
                </a:solidFill>
                <a:latin typeface="Arial" panose="020B0604020202020204" pitchFamily="34" charset="0"/>
              </a:defRPr>
            </a:lvl2pPr>
            <a:lvl3pPr marL="914400" eaLnBrk="0" fontAlgn="base">
              <a:spcBef>
                <a:spcPct val="0"/>
              </a:spcBef>
              <a:spcAft>
                <a:spcPct val="0"/>
              </a:spcAft>
              <a:defRPr>
                <a:solidFill>
                  <a:schemeClr val="tx1"/>
                </a:solidFill>
                <a:latin typeface="Arial" panose="020B0604020202020204" pitchFamily="34" charset="0"/>
              </a:defRPr>
            </a:lvl3pPr>
            <a:lvl4pPr marL="1371600" eaLnBrk="0" fontAlgn="base">
              <a:spcBef>
                <a:spcPct val="0"/>
              </a:spcBef>
              <a:spcAft>
                <a:spcPct val="0"/>
              </a:spcAft>
              <a:defRPr>
                <a:solidFill>
                  <a:schemeClr val="tx1"/>
                </a:solidFill>
                <a:latin typeface="Arial" panose="020B0604020202020204" pitchFamily="34" charset="0"/>
              </a:defRPr>
            </a:lvl4pPr>
            <a:lvl5pPr marL="1828800" eaLnBrk="0" fontAlgn="base">
              <a:spcBef>
                <a:spcPct val="0"/>
              </a:spcBef>
              <a:spcAft>
                <a:spcPct val="0"/>
              </a:spcAft>
              <a:defRPr>
                <a:solidFill>
                  <a:schemeClr val="tx1"/>
                </a:solidFill>
                <a:latin typeface="Arial" panose="020B0604020202020204" pitchFamily="34" charset="0"/>
              </a:defRPr>
            </a:lvl5pPr>
            <a:lvl6pPr marL="2286000" eaLnBrk="0" fontAlgn="base">
              <a:spcBef>
                <a:spcPct val="0"/>
              </a:spcBef>
              <a:spcAft>
                <a:spcPct val="0"/>
              </a:spcAft>
              <a:defRPr>
                <a:solidFill>
                  <a:schemeClr val="tx1"/>
                </a:solidFill>
                <a:latin typeface="Arial" panose="020B0604020202020204" pitchFamily="34" charset="0"/>
              </a:defRPr>
            </a:lvl6pPr>
            <a:lvl7pPr marL="2743200" eaLnBrk="0" fontAlgn="base">
              <a:spcBef>
                <a:spcPct val="0"/>
              </a:spcBef>
              <a:spcAft>
                <a:spcPct val="0"/>
              </a:spcAft>
              <a:defRPr>
                <a:solidFill>
                  <a:schemeClr val="tx1"/>
                </a:solidFill>
                <a:latin typeface="Arial" panose="020B0604020202020204" pitchFamily="34" charset="0"/>
              </a:defRPr>
            </a:lvl7pPr>
            <a:lvl8pPr marL="3200400" eaLnBrk="0" fontAlgn="base">
              <a:spcBef>
                <a:spcPct val="0"/>
              </a:spcBef>
              <a:spcAft>
                <a:spcPct val="0"/>
              </a:spcAft>
              <a:defRPr>
                <a:solidFill>
                  <a:schemeClr val="tx1"/>
                </a:solidFill>
                <a:latin typeface="Arial" panose="020B0604020202020204" pitchFamily="34" charset="0"/>
              </a:defRPr>
            </a:lvl8pPr>
            <a:lvl9pPr marL="3657600" eaLnBrk="0" fontAlgn="base">
              <a:spcBef>
                <a:spcPct val="0"/>
              </a:spcBef>
              <a:spcAft>
                <a:spcPct val="0"/>
              </a:spcAft>
              <a:defRPr>
                <a:solidFill>
                  <a:schemeClr val="tx1"/>
                </a:solidFill>
                <a:latin typeface="Arial" panose="020B0604020202020204" pitchFamily="34" charset="0"/>
              </a:defRPr>
            </a:lvl9pPr>
          </a:lstStyle>
          <a:p>
            <a:pPr marL="0" marR="0" lvl="0" indent="22860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表</a:t>
            </a:r>
            <a:r>
              <a:rPr kumimoji="0" lang="en-US" altLang="zh-CN" sz="10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3-1 </a:t>
            </a:r>
            <a:r>
              <a:rPr kumimoji="0" lang="zh-CN" altLang="en-US" sz="10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测试数据（</a:t>
            </a:r>
            <a:r>
              <a:rPr kumimoji="0" lang="en-US" altLang="zh-CN" sz="10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PSNR/SSIM</a:t>
            </a:r>
            <a:r>
              <a:rPr kumimoji="0" lang="zh-CN" altLang="en-US" sz="10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a:t>
            </a:r>
            <a:endParaRPr kumimoji="0" lang="zh-CN" altLang="en-US" sz="800" b="0" i="0" u="none" strike="noStrike" cap="none" normalizeH="0" baseline="0">
              <a:ln>
                <a:noFill/>
              </a:ln>
              <a:solidFill>
                <a:schemeClr val="tx1"/>
              </a:solidFill>
              <a:effectLst/>
            </a:endParaRPr>
          </a:p>
          <a:p>
            <a:pPr marL="0" marR="0" lvl="0" indent="22860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anose="020B0604020202020204" pitchFamily="34" charset="0"/>
            </a:endParaRPr>
          </a:p>
        </p:txBody>
      </p:sp>
      <p:sp>
        <p:nvSpPr>
          <p:cNvPr id="11" name="文本框 10">
            <a:extLst>
              <a:ext uri="{FF2B5EF4-FFF2-40B4-BE49-F238E27FC236}">
                <a16:creationId xmlns:a16="http://schemas.microsoft.com/office/drawing/2014/main" id="{026CB25E-0A5D-4414-A54A-1B1CF8063FD4}"/>
              </a:ext>
            </a:extLst>
          </p:cNvPr>
          <p:cNvSpPr txBox="1"/>
          <p:nvPr/>
        </p:nvSpPr>
        <p:spPr>
          <a:xfrm>
            <a:off x="3636706" y="1165402"/>
            <a:ext cx="5830122" cy="10259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zh-CN" altLang="en-US" sz="4000" b="1" cap="all" dirty="0">
                <a:solidFill>
                  <a:schemeClr val="accent1"/>
                </a:solidFill>
                <a:latin typeface="等线" panose="02010600030101010101" pitchFamily="2" charset="-122"/>
                <a:ea typeface="等线" panose="02010600030101010101" pitchFamily="2" charset="-122"/>
                <a:cs typeface="+mn-cs"/>
              </a:rPr>
              <a:t>测试数据（</a:t>
            </a:r>
            <a:r>
              <a:rPr lang="en-US" altLang="zh-CN" sz="4000" b="1" cap="all" dirty="0">
                <a:solidFill>
                  <a:schemeClr val="accent1"/>
                </a:solidFill>
                <a:latin typeface="等线" panose="02010600030101010101" pitchFamily="2" charset="-122"/>
                <a:ea typeface="等线" panose="02010600030101010101" pitchFamily="2" charset="-122"/>
                <a:cs typeface="+mn-cs"/>
              </a:rPr>
              <a:t>PSNR/SSIM</a:t>
            </a:r>
            <a:r>
              <a:rPr lang="zh-CN" altLang="en-US" sz="4000" b="1" cap="all" dirty="0">
                <a:solidFill>
                  <a:schemeClr val="accent1"/>
                </a:solidFill>
                <a:latin typeface="等线" panose="02010600030101010101" pitchFamily="2" charset="-122"/>
                <a:ea typeface="等线" panose="02010600030101010101" pitchFamily="2" charset="-122"/>
                <a:cs typeface="+mn-cs"/>
              </a:rPr>
              <a:t>）</a:t>
            </a:r>
          </a:p>
        </p:txBody>
      </p:sp>
    </p:spTree>
    <p:extLst>
      <p:ext uri="{BB962C8B-B14F-4D97-AF65-F5344CB8AC3E}">
        <p14:creationId xmlns:p14="http://schemas.microsoft.com/office/powerpoint/2010/main" val="169006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D97E90E5-A6EE-4BCA-80FA-6144ACB84B42}"/>
              </a:ext>
            </a:extLst>
          </p:cNvPr>
          <p:cNvSpPr>
            <a:spLocks noGrp="1"/>
          </p:cNvSpPr>
          <p:nvPr>
            <p:ph type="title"/>
          </p:nvPr>
        </p:nvSpPr>
        <p:spPr>
          <a:xfrm>
            <a:off x="406400" y="4191000"/>
            <a:ext cx="12192000" cy="723900"/>
          </a:xfrm>
        </p:spPr>
        <p:txBody>
          <a:bodyPr>
            <a:noAutofit/>
          </a:bodyPr>
          <a:lstStyle/>
          <a:p>
            <a:pPr algn="ctr"/>
            <a:r>
              <a:rPr lang="zh-CN" altLang="en-US" sz="5400" dirty="0">
                <a:latin typeface="等线" panose="02010600030101010101" pitchFamily="2" charset="-122"/>
                <a:ea typeface="等线" panose="02010600030101010101" pitchFamily="2" charset="-122"/>
              </a:rPr>
              <a:t>请各位老师批评指正！</a:t>
            </a:r>
          </a:p>
        </p:txBody>
      </p:sp>
    </p:spTree>
    <p:extLst>
      <p:ext uri="{BB962C8B-B14F-4D97-AF65-F5344CB8AC3E}">
        <p14:creationId xmlns:p14="http://schemas.microsoft.com/office/powerpoint/2010/main" val="304522396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4581062" y="3912690"/>
            <a:ext cx="2546427" cy="723900"/>
          </a:xfrm>
        </p:spPr>
        <p:txBody>
          <a:bodyPr>
            <a:noAutofit/>
          </a:bodyPr>
          <a:lstStyle/>
          <a:p>
            <a:r>
              <a:rPr lang="zh-CN" altLang="en-US" sz="4400" dirty="0">
                <a:latin typeface="等线" panose="02010600030101010101" pitchFamily="2" charset="-122"/>
                <a:ea typeface="等线" panose="02010600030101010101" pitchFamily="2" charset="-122"/>
              </a:rPr>
              <a:t>超分简介</a:t>
            </a:r>
          </a:p>
        </p:txBody>
      </p:sp>
      <p:sp>
        <p:nvSpPr>
          <p:cNvPr id="12" name="文本框 11"/>
          <p:cNvSpPr txBox="1"/>
          <p:nvPr/>
        </p:nvSpPr>
        <p:spPr>
          <a:xfrm>
            <a:off x="1003092" y="1128161"/>
            <a:ext cx="2680221"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6000" b="0" i="0" u="none" strike="noStrike" cap="none" spc="0" normalizeH="0" baseline="0" dirty="0">
                <a:ln>
                  <a:noFill/>
                </a:ln>
                <a:solidFill>
                  <a:srgbClr val="838787"/>
                </a:solidFill>
                <a:effectLst/>
                <a:uFillTx/>
                <a:latin typeface="等线" panose="02010600030101010101" pitchFamily="2" charset="-122"/>
                <a:ea typeface="等线" panose="02010600030101010101" pitchFamily="2" charset="-122"/>
                <a:sym typeface="Avenir Next Medium"/>
              </a:rPr>
              <a:t>Agenda</a:t>
            </a:r>
            <a:endParaRPr kumimoji="0" lang="zh-CN" altLang="en-US" sz="6000" b="0" i="0" u="none" strike="noStrike" cap="none" spc="0" normalizeH="0" baseline="0" dirty="0">
              <a:ln>
                <a:noFill/>
              </a:ln>
              <a:solidFill>
                <a:srgbClr val="838787"/>
              </a:solidFill>
              <a:effectLst/>
              <a:uFillTx/>
              <a:latin typeface="等线" panose="02010600030101010101" pitchFamily="2" charset="-122"/>
              <a:ea typeface="等线" panose="02010600030101010101" pitchFamily="2" charset="-122"/>
              <a:sym typeface="Avenir Next Medium"/>
            </a:endParaRPr>
          </a:p>
        </p:txBody>
      </p:sp>
      <p:grpSp>
        <p:nvGrpSpPr>
          <p:cNvPr id="36" name="组合 35"/>
          <p:cNvGrpSpPr/>
          <p:nvPr/>
        </p:nvGrpSpPr>
        <p:grpSpPr>
          <a:xfrm>
            <a:off x="2697548" y="3803273"/>
            <a:ext cx="1629503" cy="3189168"/>
            <a:chOff x="2290280" y="3710272"/>
            <a:chExt cx="1629503" cy="3189168"/>
          </a:xfrm>
        </p:grpSpPr>
        <p:sp>
          <p:nvSpPr>
            <p:cNvPr id="8" name="同心圆 7"/>
            <p:cNvSpPr/>
            <p:nvPr/>
          </p:nvSpPr>
          <p:spPr>
            <a:xfrm>
              <a:off x="3014908" y="3710272"/>
              <a:ext cx="904875" cy="904875"/>
            </a:xfrm>
            <a:prstGeom prst="donut">
              <a:avLst>
                <a:gd name="adj" fmla="val 14960"/>
              </a:avLst>
            </a:prstGeom>
            <a:solidFill>
              <a:srgbClr val="62B1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同心圆 13"/>
            <p:cNvSpPr/>
            <p:nvPr/>
          </p:nvSpPr>
          <p:spPr>
            <a:xfrm>
              <a:off x="2667257" y="4849449"/>
              <a:ext cx="904875" cy="904875"/>
            </a:xfrm>
            <a:prstGeom prst="donut">
              <a:avLst>
                <a:gd name="adj" fmla="val 14960"/>
              </a:avLst>
            </a:prstGeom>
            <a:solidFill>
              <a:srgbClr val="62B1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同心圆 14"/>
            <p:cNvSpPr/>
            <p:nvPr/>
          </p:nvSpPr>
          <p:spPr>
            <a:xfrm>
              <a:off x="2290280" y="5994565"/>
              <a:ext cx="904875" cy="904875"/>
            </a:xfrm>
            <a:prstGeom prst="donut">
              <a:avLst>
                <a:gd name="adj" fmla="val 14960"/>
              </a:avLst>
            </a:prstGeom>
            <a:solidFill>
              <a:srgbClr val="62B1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9" name="文本框 18"/>
          <p:cNvSpPr txBox="1"/>
          <p:nvPr/>
        </p:nvSpPr>
        <p:spPr>
          <a:xfrm>
            <a:off x="3736042" y="3660894"/>
            <a:ext cx="28212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rPr>
              <a:t>1</a:t>
            </a:r>
            <a:endParaRPr kumimoji="0" lang="zh-CN" altLang="en-US"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cxnSp>
        <p:nvCxnSpPr>
          <p:cNvPr id="21" name="直接连接符 20">
            <a:extLst>
              <a:ext uri="{FF2B5EF4-FFF2-40B4-BE49-F238E27FC236}">
                <a16:creationId xmlns:a16="http://schemas.microsoft.com/office/drawing/2014/main" id="{6757F0D1-3E59-4268-B7EA-8B55196756B7}"/>
              </a:ext>
            </a:extLst>
          </p:cNvPr>
          <p:cNvCxnSpPr/>
          <p:nvPr/>
        </p:nvCxnSpPr>
        <p:spPr bwMode="auto">
          <a:xfrm>
            <a:off x="3979400" y="4703123"/>
            <a:ext cx="4595158" cy="0"/>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cxnSp>
        <p:nvCxnSpPr>
          <p:cNvPr id="25" name="直接连接符 24">
            <a:extLst>
              <a:ext uri="{FF2B5EF4-FFF2-40B4-BE49-F238E27FC236}">
                <a16:creationId xmlns:a16="http://schemas.microsoft.com/office/drawing/2014/main" id="{6757F0D1-3E59-4268-B7EA-8B55196756B7}"/>
              </a:ext>
            </a:extLst>
          </p:cNvPr>
          <p:cNvCxnSpPr/>
          <p:nvPr/>
        </p:nvCxnSpPr>
        <p:spPr bwMode="auto">
          <a:xfrm>
            <a:off x="3602423" y="5855522"/>
            <a:ext cx="4595158" cy="0"/>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cxnSp>
        <p:nvCxnSpPr>
          <p:cNvPr id="26" name="直接连接符 25">
            <a:extLst>
              <a:ext uri="{FF2B5EF4-FFF2-40B4-BE49-F238E27FC236}">
                <a16:creationId xmlns:a16="http://schemas.microsoft.com/office/drawing/2014/main" id="{6757F0D1-3E59-4268-B7EA-8B55196756B7}"/>
              </a:ext>
            </a:extLst>
          </p:cNvPr>
          <p:cNvCxnSpPr/>
          <p:nvPr/>
        </p:nvCxnSpPr>
        <p:spPr bwMode="auto">
          <a:xfrm>
            <a:off x="3243479" y="6992441"/>
            <a:ext cx="4595158" cy="0"/>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sp>
        <p:nvSpPr>
          <p:cNvPr id="29" name="文本框 28"/>
          <p:cNvSpPr txBox="1"/>
          <p:nvPr/>
        </p:nvSpPr>
        <p:spPr>
          <a:xfrm>
            <a:off x="3385897" y="4810762"/>
            <a:ext cx="28212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rPr>
              <a:t>2</a:t>
            </a:r>
            <a:endParaRPr kumimoji="0" lang="zh-CN" altLang="en-US"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30" name="文本框 18"/>
          <p:cNvSpPr txBox="1"/>
          <p:nvPr/>
        </p:nvSpPr>
        <p:spPr>
          <a:xfrm>
            <a:off x="3008920" y="5967714"/>
            <a:ext cx="28212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horz" wrap="none" lIns="50800" tIns="50800" rIns="50800" bIns="50800"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228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457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685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9144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11430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1371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1600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1828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rPr>
              <a:t>3</a:t>
            </a:r>
            <a:endParaRPr kumimoji="0" lang="zh-CN" altLang="en-US"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32" name="íš1îdè">
            <a:extLst>
              <a:ext uri="{FF2B5EF4-FFF2-40B4-BE49-F238E27FC236}">
                <a16:creationId xmlns:a16="http://schemas.microsoft.com/office/drawing/2014/main" id="{D2E156DD-570F-4712-93C0-D5F0FEABB721}"/>
              </a:ext>
            </a:extLst>
          </p:cNvPr>
          <p:cNvSpPr/>
          <p:nvPr/>
        </p:nvSpPr>
        <p:spPr>
          <a:xfrm flipH="1" flipV="1">
            <a:off x="49308" y="3769974"/>
            <a:ext cx="2597231" cy="4362091"/>
          </a:xfrm>
          <a:custGeom>
            <a:avLst/>
            <a:gdLst>
              <a:gd name="connsiteX0" fmla="*/ 1832955 w 1832955"/>
              <a:gd name="connsiteY0" fmla="*/ 1875161 h 1875161"/>
              <a:gd name="connsiteX1" fmla="*/ 0 w 1832955"/>
              <a:gd name="connsiteY1" fmla="*/ 1875161 h 1875161"/>
              <a:gd name="connsiteX2" fmla="*/ 999671 w 1832955"/>
              <a:gd name="connsiteY2" fmla="*/ 3843 h 1875161"/>
              <a:gd name="connsiteX3" fmla="*/ 1832955 w 1832955"/>
              <a:gd name="connsiteY3" fmla="*/ 0 h 1875161"/>
            </a:gdLst>
            <a:ahLst/>
            <a:cxnLst>
              <a:cxn ang="0">
                <a:pos x="connsiteX0" y="connsiteY0"/>
              </a:cxn>
              <a:cxn ang="0">
                <a:pos x="connsiteX1" y="connsiteY1"/>
              </a:cxn>
              <a:cxn ang="0">
                <a:pos x="connsiteX2" y="connsiteY2"/>
              </a:cxn>
              <a:cxn ang="0">
                <a:pos x="connsiteX3" y="connsiteY3"/>
              </a:cxn>
            </a:cxnLst>
            <a:rect l="l" t="t" r="r" b="b"/>
            <a:pathLst>
              <a:path w="1832955" h="1875161">
                <a:moveTo>
                  <a:pt x="1832955" y="1875161"/>
                </a:moveTo>
                <a:lnTo>
                  <a:pt x="0" y="1875161"/>
                </a:lnTo>
                <a:lnTo>
                  <a:pt x="999671" y="3843"/>
                </a:lnTo>
                <a:lnTo>
                  <a:pt x="1832955" y="0"/>
                </a:lnTo>
                <a:close/>
              </a:path>
            </a:pathLst>
          </a:custGeom>
          <a:solidFill>
            <a:schemeClr val="tx2">
              <a:lumMod val="20000"/>
              <a:lumOff val="80000"/>
            </a:schemeClr>
          </a:solid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46800" rIns="90000" bIns="46800" numCol="1" spcCol="0" rtlCol="0" fromWordArt="0" anchor="ctr" anchorCtr="0" forceAA="0" compatLnSpc="1">
            <a:prstTxWarp prst="textNoShape">
              <a:avLst/>
            </a:prstTxWarp>
            <a:noAutofit/>
          </a:bodyPr>
          <a:lstStyle/>
          <a:p>
            <a:pPr algn="ctr"/>
            <a:endParaRPr lang="zh-CN" altLang="en-US" dirty="0"/>
          </a:p>
        </p:txBody>
      </p:sp>
      <p:sp>
        <p:nvSpPr>
          <p:cNvPr id="35" name="ïṣļíḍè">
            <a:extLst>
              <a:ext uri="{FF2B5EF4-FFF2-40B4-BE49-F238E27FC236}">
                <a16:creationId xmlns:a16="http://schemas.microsoft.com/office/drawing/2014/main" id="{E7736969-9571-42C7-9BFF-36D1AF842A6C}"/>
              </a:ext>
            </a:extLst>
          </p:cNvPr>
          <p:cNvSpPr/>
          <p:nvPr/>
        </p:nvSpPr>
        <p:spPr>
          <a:xfrm>
            <a:off x="9369758" y="3769974"/>
            <a:ext cx="3684328" cy="4362091"/>
          </a:xfrm>
          <a:custGeom>
            <a:avLst/>
            <a:gdLst>
              <a:gd name="connsiteX0" fmla="*/ 4061955 w 4734240"/>
              <a:gd name="connsiteY0" fmla="*/ 0 h 1885442"/>
              <a:gd name="connsiteX1" fmla="*/ 4734240 w 4734240"/>
              <a:gd name="connsiteY1" fmla="*/ 0 h 1885442"/>
              <a:gd name="connsiteX2" fmla="*/ 4734240 w 4734240"/>
              <a:gd name="connsiteY2" fmla="*/ 1875162 h 1885442"/>
              <a:gd name="connsiteX3" fmla="*/ 4061955 w 4734240"/>
              <a:gd name="connsiteY3" fmla="*/ 1875162 h 1885442"/>
              <a:gd name="connsiteX4" fmla="*/ 4061955 w 4734240"/>
              <a:gd name="connsiteY4" fmla="*/ 1885442 h 1885442"/>
              <a:gd name="connsiteX5" fmla="*/ 0 w 4734240"/>
              <a:gd name="connsiteY5" fmla="*/ 1885442 h 1885442"/>
              <a:gd name="connsiteX6" fmla="*/ 999671 w 4734240"/>
              <a:gd name="connsiteY6" fmla="*/ 14124 h 188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34240" h="1885442">
                <a:moveTo>
                  <a:pt x="4061955" y="0"/>
                </a:moveTo>
                <a:lnTo>
                  <a:pt x="4734240" y="0"/>
                </a:lnTo>
                <a:lnTo>
                  <a:pt x="4734240" y="1875162"/>
                </a:lnTo>
                <a:lnTo>
                  <a:pt x="4061955" y="1875162"/>
                </a:lnTo>
                <a:lnTo>
                  <a:pt x="4061955" y="1885442"/>
                </a:lnTo>
                <a:lnTo>
                  <a:pt x="0" y="1885442"/>
                </a:lnTo>
                <a:lnTo>
                  <a:pt x="999671" y="14124"/>
                </a:lnTo>
                <a:close/>
              </a:path>
            </a:pathLst>
          </a:custGeom>
          <a:blipFill>
            <a:blip r:embed="rId3"/>
            <a:srcRect/>
            <a:stretch>
              <a:fillRect t="-33925" b="-33471"/>
            </a:stretch>
          </a:blip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46800" rIns="90000" bIns="46800" numCol="1" spcCol="0" rtlCol="0" fromWordArt="0" anchor="ctr" anchorCtr="0" forceAA="0" compatLnSpc="1">
            <a:prstTxWarp prst="textNoShape">
              <a:avLst/>
            </a:prstTxWarp>
            <a:noAutofit/>
          </a:bodyPr>
          <a:lstStyle/>
          <a:p>
            <a:pPr algn="ctr"/>
            <a:endParaRPr lang="zh-CN" altLang="en-US" dirty="0"/>
          </a:p>
        </p:txBody>
      </p:sp>
      <p:sp>
        <p:nvSpPr>
          <p:cNvPr id="37" name="标题 2"/>
          <p:cNvSpPr txBox="1">
            <a:spLocks/>
          </p:cNvSpPr>
          <p:nvPr/>
        </p:nvSpPr>
        <p:spPr>
          <a:xfrm>
            <a:off x="4175437" y="5074472"/>
            <a:ext cx="2393882" cy="7239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ormAutofit/>
          </a:bodyPr>
          <a:lstStyle>
            <a:lvl1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1pPr>
            <a:lvl2pPr marL="0" marR="0" indent="228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2pPr>
            <a:lvl3pPr marL="0" marR="0" indent="457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3pPr>
            <a:lvl4pPr marL="0" marR="0" indent="685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4pPr>
            <a:lvl5pPr marL="0" marR="0" indent="9144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5pPr>
            <a:lvl6pPr marL="0" marR="0" indent="11430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6pPr>
            <a:lvl7pPr marL="0" marR="0" indent="1371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7pPr>
            <a:lvl8pPr marL="0" marR="0" indent="1600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8pPr>
            <a:lvl9pPr marL="0" marR="0" indent="1828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9pPr>
          </a:lstStyle>
          <a:p>
            <a:pPr hangingPunct="1"/>
            <a:r>
              <a:rPr lang="zh-CN" altLang="en-US" sz="4400" dirty="0">
                <a:latin typeface="等线" panose="02010600030101010101" pitchFamily="2" charset="-122"/>
                <a:ea typeface="等线" panose="02010600030101010101" pitchFamily="2" charset="-122"/>
              </a:rPr>
              <a:t>应用前景</a:t>
            </a:r>
          </a:p>
        </p:txBody>
      </p:sp>
      <p:sp>
        <p:nvSpPr>
          <p:cNvPr id="38" name="标题 2"/>
          <p:cNvSpPr txBox="1">
            <a:spLocks/>
          </p:cNvSpPr>
          <p:nvPr/>
        </p:nvSpPr>
        <p:spPr>
          <a:xfrm>
            <a:off x="3829252" y="6219791"/>
            <a:ext cx="3219248" cy="7239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ormAutofit/>
          </a:bodyPr>
          <a:lstStyle>
            <a:lvl1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1pPr>
            <a:lvl2pPr marL="0" marR="0" indent="228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2pPr>
            <a:lvl3pPr marL="0" marR="0" indent="457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3pPr>
            <a:lvl4pPr marL="0" marR="0" indent="685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4pPr>
            <a:lvl5pPr marL="0" marR="0" indent="9144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5pPr>
            <a:lvl6pPr marL="0" marR="0" indent="11430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6pPr>
            <a:lvl7pPr marL="0" marR="0" indent="1371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7pPr>
            <a:lvl8pPr marL="0" marR="0" indent="1600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8pPr>
            <a:lvl9pPr marL="0" marR="0" indent="1828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9pPr>
          </a:lstStyle>
          <a:p>
            <a:pPr hangingPunct="1"/>
            <a:r>
              <a:rPr lang="zh-CN" altLang="en-US" sz="4400" dirty="0">
                <a:latin typeface="等线" panose="02010600030101010101" pitchFamily="2" charset="-122"/>
                <a:ea typeface="等线" panose="02010600030101010101" pitchFamily="2" charset="-122"/>
              </a:rPr>
              <a:t>实现思路</a:t>
            </a:r>
          </a:p>
        </p:txBody>
      </p:sp>
      <p:sp>
        <p:nvSpPr>
          <p:cNvPr id="18" name="同心圆 14">
            <a:extLst>
              <a:ext uri="{FF2B5EF4-FFF2-40B4-BE49-F238E27FC236}">
                <a16:creationId xmlns:a16="http://schemas.microsoft.com/office/drawing/2014/main" id="{D44C38A5-E42D-4FAF-8ED6-05911034A3B2}"/>
              </a:ext>
            </a:extLst>
          </p:cNvPr>
          <p:cNvSpPr/>
          <p:nvPr/>
        </p:nvSpPr>
        <p:spPr>
          <a:xfrm>
            <a:off x="2284174" y="7281523"/>
            <a:ext cx="904875" cy="904875"/>
          </a:xfrm>
          <a:prstGeom prst="donut">
            <a:avLst>
              <a:gd name="adj" fmla="val 14960"/>
            </a:avLst>
          </a:prstGeom>
          <a:solidFill>
            <a:srgbClr val="62B1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22" name="直接连接符 21">
            <a:extLst>
              <a:ext uri="{FF2B5EF4-FFF2-40B4-BE49-F238E27FC236}">
                <a16:creationId xmlns:a16="http://schemas.microsoft.com/office/drawing/2014/main" id="{B787A382-3438-4E24-B924-67C3DFFE1961}"/>
              </a:ext>
            </a:extLst>
          </p:cNvPr>
          <p:cNvCxnSpPr/>
          <p:nvPr/>
        </p:nvCxnSpPr>
        <p:spPr bwMode="auto">
          <a:xfrm>
            <a:off x="2801536" y="8200640"/>
            <a:ext cx="4595158" cy="0"/>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sp>
        <p:nvSpPr>
          <p:cNvPr id="23" name="文本框 18">
            <a:extLst>
              <a:ext uri="{FF2B5EF4-FFF2-40B4-BE49-F238E27FC236}">
                <a16:creationId xmlns:a16="http://schemas.microsoft.com/office/drawing/2014/main" id="{13169B50-48DC-4BC9-93CF-C085B185CECF}"/>
              </a:ext>
            </a:extLst>
          </p:cNvPr>
          <p:cNvSpPr txBox="1"/>
          <p:nvPr/>
        </p:nvSpPr>
        <p:spPr>
          <a:xfrm>
            <a:off x="2604988" y="7154904"/>
            <a:ext cx="285335"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horz" wrap="none" lIns="50800" tIns="50800" rIns="50800" bIns="50800"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228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457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685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9144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11430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1371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1600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1828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a:lstStyle>
          <a:p>
            <a:pPr marL="0" marR="0" indent="0" algn="l" defTabSz="584200" rtl="0" fontAlgn="auto" latinLnBrk="0" hangingPunct="0">
              <a:lnSpc>
                <a:spcPct val="100000"/>
              </a:lnSpc>
              <a:spcBef>
                <a:spcPts val="2400"/>
              </a:spcBef>
              <a:spcAft>
                <a:spcPts val="0"/>
              </a:spcAft>
              <a:buClrTx/>
              <a:buSzTx/>
              <a:buFontTx/>
              <a:buNone/>
              <a:tabLst/>
            </a:pPr>
            <a:r>
              <a:rPr lang="en-US" altLang="zh-CN" sz="2800" dirty="0"/>
              <a:t>4</a:t>
            </a:r>
            <a:endParaRPr kumimoji="0" lang="zh-CN" altLang="en-US"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24" name="标题 2">
            <a:extLst>
              <a:ext uri="{FF2B5EF4-FFF2-40B4-BE49-F238E27FC236}">
                <a16:creationId xmlns:a16="http://schemas.microsoft.com/office/drawing/2014/main" id="{9873386C-0C73-4BC0-87BA-24A9C4287577}"/>
              </a:ext>
            </a:extLst>
          </p:cNvPr>
          <p:cNvSpPr txBox="1">
            <a:spLocks/>
          </p:cNvSpPr>
          <p:nvPr/>
        </p:nvSpPr>
        <p:spPr>
          <a:xfrm>
            <a:off x="3387309" y="7427990"/>
            <a:ext cx="3219248" cy="7239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ormAutofit/>
          </a:bodyPr>
          <a:lstStyle>
            <a:lvl1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1pPr>
            <a:lvl2pPr marL="0" marR="0" indent="228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2pPr>
            <a:lvl3pPr marL="0" marR="0" indent="457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3pPr>
            <a:lvl4pPr marL="0" marR="0" indent="685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4pPr>
            <a:lvl5pPr marL="0" marR="0" indent="9144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5pPr>
            <a:lvl6pPr marL="0" marR="0" indent="11430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6pPr>
            <a:lvl7pPr marL="0" marR="0" indent="1371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7pPr>
            <a:lvl8pPr marL="0" marR="0" indent="1600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8pPr>
            <a:lvl9pPr marL="0" marR="0" indent="1828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9pPr>
          </a:lstStyle>
          <a:p>
            <a:pPr hangingPunct="1"/>
            <a:r>
              <a:rPr lang="zh-CN" altLang="en-US" sz="4400" dirty="0">
                <a:latin typeface="等线" panose="02010600030101010101" pitchFamily="2" charset="-122"/>
                <a:ea typeface="等线" panose="02010600030101010101" pitchFamily="2" charset="-122"/>
              </a:rPr>
              <a:t>效果展示</a:t>
            </a:r>
          </a:p>
        </p:txBody>
      </p:sp>
    </p:spTree>
    <p:extLst>
      <p:ext uri="{BB962C8B-B14F-4D97-AF65-F5344CB8AC3E}">
        <p14:creationId xmlns:p14="http://schemas.microsoft.com/office/powerpoint/2010/main" val="154843040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406400" y="393700"/>
            <a:ext cx="12192000" cy="723900"/>
          </a:xfrm>
        </p:spPr>
        <p:txBody>
          <a:bodyPr>
            <a:normAutofit fontScale="90000"/>
          </a:bodyPr>
          <a:lstStyle/>
          <a:p>
            <a:r>
              <a:rPr lang="en-US" altLang="zh-CN" dirty="0">
                <a:latin typeface="等线" panose="02010600030101010101" pitchFamily="2" charset="-122"/>
                <a:ea typeface="等线" panose="02010600030101010101" pitchFamily="2" charset="-122"/>
              </a:rPr>
              <a:t>1. </a:t>
            </a:r>
            <a:r>
              <a:rPr lang="zh-CN" altLang="en-US" dirty="0">
                <a:latin typeface="等线" panose="02010600030101010101" pitchFamily="2" charset="-122"/>
                <a:ea typeface="等线" panose="02010600030101010101" pitchFamily="2" charset="-122"/>
              </a:rPr>
              <a:t>超分简介</a:t>
            </a:r>
            <a:endParaRPr lang="zh-CN" altLang="en-US" dirty="0">
              <a:solidFill>
                <a:srgbClr val="34A5DA"/>
              </a:solidFill>
            </a:endParaRPr>
          </a:p>
        </p:txBody>
      </p:sp>
      <p:sp>
        <p:nvSpPr>
          <p:cNvPr id="4" name="文本占位符 3"/>
          <p:cNvSpPr>
            <a:spLocks noGrp="1"/>
          </p:cNvSpPr>
          <p:nvPr>
            <p:ph type="body" idx="1"/>
          </p:nvPr>
        </p:nvSpPr>
        <p:spPr/>
        <p:txBody>
          <a:bodyPr>
            <a:normAutofit lnSpcReduction="10000"/>
          </a:bodyPr>
          <a:lstStyle/>
          <a:p>
            <a:r>
              <a:rPr lang="zh-CN" altLang="en-US" dirty="0"/>
              <a:t>超分辨率技术（</a:t>
            </a:r>
            <a:r>
              <a:rPr lang="en-US" altLang="zh-CN" dirty="0"/>
              <a:t>Super-Resolution, SR</a:t>
            </a:r>
            <a:r>
              <a:rPr lang="zh-CN" altLang="en-US" dirty="0"/>
              <a:t>）是指从观测到的低分辨率图像重建出相应的</a:t>
            </a:r>
            <a:r>
              <a:rPr lang="zh-CN" altLang="en-US" dirty="0">
                <a:solidFill>
                  <a:srgbClr val="34A5DA"/>
                </a:solidFill>
              </a:rPr>
              <a:t>高分辨率图像</a:t>
            </a:r>
            <a:r>
              <a:rPr lang="zh-CN" altLang="en-US" dirty="0"/>
              <a:t>，在监控设备、卫星图像和医学影像等领域都有重要的应用价值。</a:t>
            </a:r>
            <a:endParaRPr lang="en-US" altLang="zh-CN" dirty="0"/>
          </a:p>
          <a:p>
            <a:r>
              <a:rPr lang="zh-CN" altLang="en-US" dirty="0"/>
              <a:t>目前， 图像超分辨率研究主要分为三个范畴： </a:t>
            </a:r>
            <a:r>
              <a:rPr lang="zh-CN" altLang="en-US" dirty="0">
                <a:solidFill>
                  <a:srgbClr val="34A5DA"/>
                </a:solidFill>
              </a:rPr>
              <a:t>基于插值</a:t>
            </a:r>
            <a:r>
              <a:rPr lang="zh-CN" altLang="en-US" dirty="0"/>
              <a:t>、 </a:t>
            </a:r>
            <a:r>
              <a:rPr lang="zh-CN" altLang="en-US" dirty="0">
                <a:solidFill>
                  <a:srgbClr val="34A5DA"/>
                </a:solidFill>
              </a:rPr>
              <a:t>基于重建</a:t>
            </a:r>
            <a:r>
              <a:rPr lang="zh-CN" altLang="en-US" dirty="0"/>
              <a:t>和</a:t>
            </a:r>
            <a:r>
              <a:rPr lang="zh-CN" altLang="en-US" dirty="0">
                <a:solidFill>
                  <a:srgbClr val="34A5DA"/>
                </a:solidFill>
              </a:rPr>
              <a:t>基于学习</a:t>
            </a:r>
            <a:r>
              <a:rPr lang="zh-CN" altLang="en-US" dirty="0"/>
              <a:t>的方法。图像超分辨率可以视为是一种图像恢复问题（</a:t>
            </a:r>
            <a:r>
              <a:rPr lang="en-US" altLang="zh-CN" dirty="0"/>
              <a:t>Image restoration</a:t>
            </a:r>
            <a:r>
              <a:rPr lang="zh-CN" altLang="en-US" dirty="0"/>
              <a:t>）。</a:t>
            </a:r>
            <a:endParaRPr lang="en-US" altLang="zh-CN" dirty="0"/>
          </a:p>
          <a:p>
            <a:r>
              <a:rPr lang="zh-CN" altLang="en-US" dirty="0">
                <a:solidFill>
                  <a:srgbClr val="34A5DA"/>
                </a:solidFill>
              </a:rPr>
              <a:t>基于学习</a:t>
            </a:r>
            <a:r>
              <a:rPr lang="zh-CN" altLang="en-US" dirty="0"/>
              <a:t>的方法是近年来超分辨率算法研究中的热点，它采用大量的高分辨率图像构造学习库产生学习模型，在对低分辨率图像进行恢复的过程中引入由学习模型获得的先验知识，以得到图像的</a:t>
            </a:r>
            <a:r>
              <a:rPr lang="zh-CN" altLang="en-US" dirty="0">
                <a:solidFill>
                  <a:srgbClr val="34A5DA"/>
                </a:solidFill>
              </a:rPr>
              <a:t>高频细节</a:t>
            </a:r>
            <a:r>
              <a:rPr lang="zh-CN" altLang="en-US" dirty="0"/>
              <a:t>，获得较好的图像恢复效果。随着深度学习的迅速发展，在图像超分辨率问题上有了很大的突破。</a:t>
            </a:r>
            <a:endParaRPr lang="en-US" altLang="zh-CN" dirty="0"/>
          </a:p>
          <a:p>
            <a:endParaRPr lang="zh-CN" altLang="en-US" dirty="0"/>
          </a:p>
          <a:p>
            <a:endParaRPr lang="zh-CN" altLang="en-US" dirty="0"/>
          </a:p>
        </p:txBody>
      </p:sp>
    </p:spTree>
    <p:extLst>
      <p:ext uri="{BB962C8B-B14F-4D97-AF65-F5344CB8AC3E}">
        <p14:creationId xmlns:p14="http://schemas.microsoft.com/office/powerpoint/2010/main" val="398333844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400F87C-034A-4194-94E5-5BABBE68E9B8}"/>
              </a:ext>
            </a:extLst>
          </p:cNvPr>
          <p:cNvSpPr>
            <a:spLocks noGrp="1"/>
          </p:cNvSpPr>
          <p:nvPr>
            <p:ph type="body" sz="quarter" idx="13"/>
          </p:nvPr>
        </p:nvSpPr>
        <p:spPr>
          <a:xfrm>
            <a:off x="406400" y="506212"/>
            <a:ext cx="11176000" cy="408189"/>
          </a:xfrm>
        </p:spPr>
        <p:txBody>
          <a:bodyPr/>
          <a:lstStyle/>
          <a:p>
            <a:r>
              <a:rPr lang="zh-CN" altLang="en-US" dirty="0"/>
              <a:t>超分简介</a:t>
            </a:r>
          </a:p>
        </p:txBody>
      </p:sp>
      <p:sp>
        <p:nvSpPr>
          <p:cNvPr id="3" name="文本框 2">
            <a:extLst>
              <a:ext uri="{FF2B5EF4-FFF2-40B4-BE49-F238E27FC236}">
                <a16:creationId xmlns:a16="http://schemas.microsoft.com/office/drawing/2014/main" id="{CEF70976-5D4F-4AE4-9E26-E8668D103AB3}"/>
              </a:ext>
            </a:extLst>
          </p:cNvPr>
          <p:cNvSpPr txBox="1"/>
          <p:nvPr/>
        </p:nvSpPr>
        <p:spPr>
          <a:xfrm>
            <a:off x="1257374" y="1208118"/>
            <a:ext cx="10490051" cy="12413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zh-CN" altLang="en-US" sz="5400" b="1" cap="all" dirty="0">
                <a:solidFill>
                  <a:schemeClr val="accent1"/>
                </a:solidFill>
                <a:latin typeface="等线" panose="02010600030101010101" pitchFamily="2" charset="-122"/>
                <a:ea typeface="等线" panose="02010600030101010101" pitchFamily="2" charset="-122"/>
                <a:cs typeface="+mn-cs"/>
                <a:sym typeface="Baskerville"/>
              </a:rPr>
              <a:t>基于多帧的视频超分辨率重建技术</a:t>
            </a:r>
            <a:endParaRPr lang="en-US" altLang="zh-CN" sz="5400" b="1" cap="all" dirty="0">
              <a:solidFill>
                <a:schemeClr val="accent1"/>
              </a:solidFill>
              <a:latin typeface="等线" panose="02010600030101010101" pitchFamily="2" charset="-122"/>
              <a:ea typeface="等线" panose="02010600030101010101" pitchFamily="2" charset="-122"/>
              <a:cs typeface="+mn-cs"/>
              <a:sym typeface="Baskerville"/>
            </a:endParaRPr>
          </a:p>
        </p:txBody>
      </p:sp>
      <p:sp>
        <p:nvSpPr>
          <p:cNvPr id="9" name="文本占位符 3">
            <a:extLst>
              <a:ext uri="{FF2B5EF4-FFF2-40B4-BE49-F238E27FC236}">
                <a16:creationId xmlns:a16="http://schemas.microsoft.com/office/drawing/2014/main" id="{BCEF4C66-76D2-4836-BA03-9523CD302DFD}"/>
              </a:ext>
            </a:extLst>
          </p:cNvPr>
          <p:cNvSpPr>
            <a:spLocks noGrp="1"/>
          </p:cNvSpPr>
          <p:nvPr>
            <p:ph type="body" idx="1"/>
          </p:nvPr>
        </p:nvSpPr>
        <p:spPr>
          <a:xfrm>
            <a:off x="406399" y="3468372"/>
            <a:ext cx="12192000" cy="6108700"/>
          </a:xfrm>
        </p:spPr>
        <p:txBody>
          <a:bodyPr>
            <a:normAutofit/>
          </a:bodyPr>
          <a:lstStyle/>
          <a:p>
            <a:r>
              <a:rPr lang="zh-CN" altLang="en-US" dirty="0"/>
              <a:t>低分辨率图像序列彼此之间存在子像素位移。</a:t>
            </a:r>
            <a:endParaRPr lang="en-US" altLang="zh-CN" dirty="0"/>
          </a:p>
          <a:p>
            <a:endParaRPr lang="en-US" altLang="zh-CN" dirty="0"/>
          </a:p>
          <a:p>
            <a:r>
              <a:rPr lang="zh-CN" altLang="en-US" dirty="0"/>
              <a:t>利用低分辨率图像序列中因位移产生的冗余信息。</a:t>
            </a:r>
            <a:endParaRPr lang="en-US" altLang="zh-CN" dirty="0"/>
          </a:p>
          <a:p>
            <a:endParaRPr lang="en-US" altLang="zh-CN" dirty="0"/>
          </a:p>
          <a:p>
            <a:r>
              <a:rPr lang="zh-CN" altLang="en-US" dirty="0"/>
              <a:t>恢复出比原序列中任意图像细节更丰富的高分辨率图像。</a:t>
            </a:r>
            <a:endParaRPr lang="en-US" altLang="zh-CN" dirty="0"/>
          </a:p>
          <a:p>
            <a:endParaRPr lang="zh-CN" altLang="en-US" dirty="0"/>
          </a:p>
          <a:p>
            <a:endParaRPr lang="zh-CN" altLang="en-US" dirty="0"/>
          </a:p>
        </p:txBody>
      </p:sp>
    </p:spTree>
    <p:extLst>
      <p:ext uri="{BB962C8B-B14F-4D97-AF65-F5344CB8AC3E}">
        <p14:creationId xmlns:p14="http://schemas.microsoft.com/office/powerpoint/2010/main" val="2842012570"/>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2">
            <a:extLst>
              <a:ext uri="{FF2B5EF4-FFF2-40B4-BE49-F238E27FC236}">
                <a16:creationId xmlns:a16="http://schemas.microsoft.com/office/drawing/2014/main" id="{EC36FAAE-B727-41CE-9487-14193F547E3F}"/>
              </a:ext>
            </a:extLst>
          </p:cNvPr>
          <p:cNvSpPr>
            <a:spLocks noGrp="1"/>
          </p:cNvSpPr>
          <p:nvPr>
            <p:ph type="title"/>
          </p:nvPr>
        </p:nvSpPr>
        <p:spPr>
          <a:xfrm>
            <a:off x="406400" y="393700"/>
            <a:ext cx="12192000" cy="723900"/>
          </a:xfrm>
        </p:spPr>
        <p:txBody>
          <a:bodyPr>
            <a:normAutofit fontScale="90000"/>
          </a:bodyPr>
          <a:lstStyle/>
          <a:p>
            <a:r>
              <a:rPr lang="en-US" altLang="zh-CN" dirty="0">
                <a:latin typeface="等线" panose="02010600030101010101" pitchFamily="2" charset="-122"/>
                <a:ea typeface="等线" panose="02010600030101010101" pitchFamily="2" charset="-122"/>
              </a:rPr>
              <a:t>2. </a:t>
            </a:r>
            <a:r>
              <a:rPr lang="zh-CN" altLang="en-US" dirty="0">
                <a:latin typeface="等线" panose="02010600030101010101" pitchFamily="2" charset="-122"/>
                <a:ea typeface="等线" panose="02010600030101010101" pitchFamily="2" charset="-122"/>
              </a:rPr>
              <a:t>应用前景</a:t>
            </a:r>
            <a:endParaRPr lang="zh-CN" altLang="en-US" dirty="0">
              <a:solidFill>
                <a:srgbClr val="34A5DA"/>
              </a:solidFill>
            </a:endParaRPr>
          </a:p>
        </p:txBody>
      </p:sp>
      <p:sp>
        <p:nvSpPr>
          <p:cNvPr id="10" name="椭圆 9">
            <a:extLst>
              <a:ext uri="{FF2B5EF4-FFF2-40B4-BE49-F238E27FC236}">
                <a16:creationId xmlns:a16="http://schemas.microsoft.com/office/drawing/2014/main" id="{D891A402-DF7C-4476-87B1-EE063153DD73}"/>
              </a:ext>
            </a:extLst>
          </p:cNvPr>
          <p:cNvSpPr>
            <a:spLocks noChangeAspect="1"/>
          </p:cNvSpPr>
          <p:nvPr/>
        </p:nvSpPr>
        <p:spPr>
          <a:xfrm>
            <a:off x="5468389" y="4378029"/>
            <a:ext cx="2068021" cy="2068021"/>
          </a:xfrm>
          <a:prstGeom prst="ellipse">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altLang="zh-CN" sz="4800" b="1" i="0" u="none" strike="noStrike" cap="all" spc="0" normalizeH="0" baseline="0" dirty="0">
                <a:ln>
                  <a:noFill/>
                </a:ln>
                <a:solidFill>
                  <a:srgbClr val="FFFFFF"/>
                </a:solidFill>
                <a:effectLst/>
                <a:uFillTx/>
                <a:latin typeface="+mn-lt"/>
                <a:ea typeface="+mn-ea"/>
                <a:cs typeface="+mn-cs"/>
                <a:sym typeface="Baskerville"/>
              </a:rPr>
              <a:t>SR</a:t>
            </a:r>
            <a:endParaRPr kumimoji="0" lang="zh-CN" altLang="en-US" sz="1600" b="1" i="0" u="none" strike="noStrike" cap="all" spc="0" normalizeH="0" baseline="0" dirty="0">
              <a:ln>
                <a:noFill/>
              </a:ln>
              <a:solidFill>
                <a:srgbClr val="FFFFFF"/>
              </a:solidFill>
              <a:effectLst/>
              <a:uFillTx/>
              <a:latin typeface="+mn-lt"/>
              <a:ea typeface="+mn-ea"/>
              <a:cs typeface="+mn-cs"/>
              <a:sym typeface="Baskerville"/>
            </a:endParaRPr>
          </a:p>
        </p:txBody>
      </p:sp>
      <p:sp>
        <p:nvSpPr>
          <p:cNvPr id="11" name="椭圆 10">
            <a:extLst>
              <a:ext uri="{FF2B5EF4-FFF2-40B4-BE49-F238E27FC236}">
                <a16:creationId xmlns:a16="http://schemas.microsoft.com/office/drawing/2014/main" id="{58475900-6991-4880-9669-F01DF9DB8C70}"/>
              </a:ext>
            </a:extLst>
          </p:cNvPr>
          <p:cNvSpPr/>
          <p:nvPr/>
        </p:nvSpPr>
        <p:spPr>
          <a:xfrm>
            <a:off x="3509817" y="2419457"/>
            <a:ext cx="5985164" cy="5985164"/>
          </a:xfrm>
          <a:prstGeom prst="ellipse">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dirty="0">
              <a:ln>
                <a:noFill/>
              </a:ln>
              <a:solidFill>
                <a:srgbClr val="FFFFFF"/>
              </a:solidFill>
              <a:effectLst/>
              <a:uFillTx/>
              <a:latin typeface="+mn-lt"/>
              <a:ea typeface="+mn-ea"/>
              <a:cs typeface="+mn-cs"/>
              <a:sym typeface="Baskerville"/>
            </a:endParaRPr>
          </a:p>
        </p:txBody>
      </p:sp>
      <p:sp>
        <p:nvSpPr>
          <p:cNvPr id="12" name="椭圆 11">
            <a:extLst>
              <a:ext uri="{FF2B5EF4-FFF2-40B4-BE49-F238E27FC236}">
                <a16:creationId xmlns:a16="http://schemas.microsoft.com/office/drawing/2014/main" id="{5B5CEBE2-CD7B-4B14-B836-973B30C2A72E}"/>
              </a:ext>
            </a:extLst>
          </p:cNvPr>
          <p:cNvSpPr/>
          <p:nvPr/>
        </p:nvSpPr>
        <p:spPr>
          <a:xfrm>
            <a:off x="4921078" y="2501100"/>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3" name="椭圆 12">
            <a:extLst>
              <a:ext uri="{FF2B5EF4-FFF2-40B4-BE49-F238E27FC236}">
                <a16:creationId xmlns:a16="http://schemas.microsoft.com/office/drawing/2014/main" id="{ADA6CEA1-AE11-44DF-A1E0-551CFC89F600}"/>
              </a:ext>
            </a:extLst>
          </p:cNvPr>
          <p:cNvSpPr/>
          <p:nvPr/>
        </p:nvSpPr>
        <p:spPr>
          <a:xfrm>
            <a:off x="3248193" y="5150415"/>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4" name="椭圆 13">
            <a:extLst>
              <a:ext uri="{FF2B5EF4-FFF2-40B4-BE49-F238E27FC236}">
                <a16:creationId xmlns:a16="http://schemas.microsoft.com/office/drawing/2014/main" id="{222A8BCB-059D-4BFC-AD4C-EF9B4F6B7C5D}"/>
              </a:ext>
            </a:extLst>
          </p:cNvPr>
          <p:cNvSpPr/>
          <p:nvPr/>
        </p:nvSpPr>
        <p:spPr>
          <a:xfrm>
            <a:off x="9233357" y="5150415"/>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5" name="椭圆 14">
            <a:extLst>
              <a:ext uri="{FF2B5EF4-FFF2-40B4-BE49-F238E27FC236}">
                <a16:creationId xmlns:a16="http://schemas.microsoft.com/office/drawing/2014/main" id="{25815497-FCDF-40CF-8C59-4B80B24F8CEC}"/>
              </a:ext>
            </a:extLst>
          </p:cNvPr>
          <p:cNvSpPr/>
          <p:nvPr/>
        </p:nvSpPr>
        <p:spPr>
          <a:xfrm>
            <a:off x="4921078" y="7794171"/>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6" name="椭圆 15">
            <a:extLst>
              <a:ext uri="{FF2B5EF4-FFF2-40B4-BE49-F238E27FC236}">
                <a16:creationId xmlns:a16="http://schemas.microsoft.com/office/drawing/2014/main" id="{833D8B14-0FAD-4056-9809-818CCE01DA57}"/>
              </a:ext>
            </a:extLst>
          </p:cNvPr>
          <p:cNvSpPr/>
          <p:nvPr/>
        </p:nvSpPr>
        <p:spPr>
          <a:xfrm>
            <a:off x="7664278" y="2501100"/>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7" name="椭圆 16">
            <a:extLst>
              <a:ext uri="{FF2B5EF4-FFF2-40B4-BE49-F238E27FC236}">
                <a16:creationId xmlns:a16="http://schemas.microsoft.com/office/drawing/2014/main" id="{E8EA689C-48E9-409E-8518-47F1FD337C3D}"/>
              </a:ext>
            </a:extLst>
          </p:cNvPr>
          <p:cNvSpPr/>
          <p:nvPr/>
        </p:nvSpPr>
        <p:spPr>
          <a:xfrm>
            <a:off x="7664278" y="7794171"/>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9" name="箭头: 右 18">
            <a:extLst>
              <a:ext uri="{FF2B5EF4-FFF2-40B4-BE49-F238E27FC236}">
                <a16:creationId xmlns:a16="http://schemas.microsoft.com/office/drawing/2014/main" id="{C4CC898F-F23B-4DED-8BC0-D24AB568608E}"/>
              </a:ext>
            </a:extLst>
          </p:cNvPr>
          <p:cNvSpPr/>
          <p:nvPr/>
        </p:nvSpPr>
        <p:spPr>
          <a:xfrm rot="14694892">
            <a:off x="4944986" y="3460998"/>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0" name="箭头: 右 19">
            <a:extLst>
              <a:ext uri="{FF2B5EF4-FFF2-40B4-BE49-F238E27FC236}">
                <a16:creationId xmlns:a16="http://schemas.microsoft.com/office/drawing/2014/main" id="{A4B08051-2A5C-485C-8CAA-BF7D805236B5}"/>
              </a:ext>
            </a:extLst>
          </p:cNvPr>
          <p:cNvSpPr/>
          <p:nvPr/>
        </p:nvSpPr>
        <p:spPr>
          <a:xfrm rot="18167522">
            <a:off x="6693773" y="3463107"/>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1" name="箭头: 右 20">
            <a:extLst>
              <a:ext uri="{FF2B5EF4-FFF2-40B4-BE49-F238E27FC236}">
                <a16:creationId xmlns:a16="http://schemas.microsoft.com/office/drawing/2014/main" id="{82C0B8B7-680E-40C9-B18B-62159EA26373}"/>
              </a:ext>
            </a:extLst>
          </p:cNvPr>
          <p:cNvSpPr/>
          <p:nvPr/>
        </p:nvSpPr>
        <p:spPr>
          <a:xfrm rot="10800000">
            <a:off x="4033065" y="5047309"/>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2" name="箭头: 右 21">
            <a:extLst>
              <a:ext uri="{FF2B5EF4-FFF2-40B4-BE49-F238E27FC236}">
                <a16:creationId xmlns:a16="http://schemas.microsoft.com/office/drawing/2014/main" id="{BE37813D-AB77-4D8A-91DE-A94E01D6DCE2}"/>
              </a:ext>
            </a:extLst>
          </p:cNvPr>
          <p:cNvSpPr/>
          <p:nvPr/>
        </p:nvSpPr>
        <p:spPr>
          <a:xfrm>
            <a:off x="7664278" y="5047310"/>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3" name="箭头: 右 22">
            <a:extLst>
              <a:ext uri="{FF2B5EF4-FFF2-40B4-BE49-F238E27FC236}">
                <a16:creationId xmlns:a16="http://schemas.microsoft.com/office/drawing/2014/main" id="{B78ECBFB-34C4-4F68-A236-3F29A65F1F91}"/>
              </a:ext>
            </a:extLst>
          </p:cNvPr>
          <p:cNvSpPr/>
          <p:nvPr/>
        </p:nvSpPr>
        <p:spPr>
          <a:xfrm rot="6786290">
            <a:off x="4959510" y="6764980"/>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4" name="箭头: 右 23">
            <a:extLst>
              <a:ext uri="{FF2B5EF4-FFF2-40B4-BE49-F238E27FC236}">
                <a16:creationId xmlns:a16="http://schemas.microsoft.com/office/drawing/2014/main" id="{76449044-4AE0-41C8-95FE-CA2B53DC33C9}"/>
              </a:ext>
            </a:extLst>
          </p:cNvPr>
          <p:cNvSpPr/>
          <p:nvPr/>
        </p:nvSpPr>
        <p:spPr>
          <a:xfrm rot="3828964">
            <a:off x="6801328" y="6727611"/>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5" name="文本框 24">
            <a:extLst>
              <a:ext uri="{FF2B5EF4-FFF2-40B4-BE49-F238E27FC236}">
                <a16:creationId xmlns:a16="http://schemas.microsoft.com/office/drawing/2014/main" id="{6F1305E9-09DB-4B6E-9B39-F591BFBE8392}"/>
              </a:ext>
            </a:extLst>
          </p:cNvPr>
          <p:cNvSpPr txBox="1"/>
          <p:nvPr/>
        </p:nvSpPr>
        <p:spPr>
          <a:xfrm>
            <a:off x="3885808" y="1323054"/>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zh-CN" altLang="en-US" sz="2800" b="1" dirty="0"/>
              <a:t>视频传输</a:t>
            </a:r>
            <a:endPar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26" name="文本框 25">
            <a:extLst>
              <a:ext uri="{FF2B5EF4-FFF2-40B4-BE49-F238E27FC236}">
                <a16:creationId xmlns:a16="http://schemas.microsoft.com/office/drawing/2014/main" id="{1FFDFF73-C7CC-4631-9EE4-C0E4C6CD7776}"/>
              </a:ext>
            </a:extLst>
          </p:cNvPr>
          <p:cNvSpPr txBox="1"/>
          <p:nvPr/>
        </p:nvSpPr>
        <p:spPr>
          <a:xfrm>
            <a:off x="10158058" y="4876800"/>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zh-CN" altLang="en-US" sz="2800" b="1" dirty="0"/>
              <a:t>监控领域</a:t>
            </a:r>
            <a:endPar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27" name="文本框 26">
            <a:extLst>
              <a:ext uri="{FF2B5EF4-FFF2-40B4-BE49-F238E27FC236}">
                <a16:creationId xmlns:a16="http://schemas.microsoft.com/office/drawing/2014/main" id="{E71AE68C-D80A-4555-ADAF-E43B3CD99AC6}"/>
              </a:ext>
            </a:extLst>
          </p:cNvPr>
          <p:cNvSpPr txBox="1"/>
          <p:nvPr/>
        </p:nvSpPr>
        <p:spPr>
          <a:xfrm>
            <a:off x="7816678" y="1316577"/>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rPr>
              <a:t>医学影像</a:t>
            </a:r>
          </a:p>
        </p:txBody>
      </p:sp>
      <p:sp>
        <p:nvSpPr>
          <p:cNvPr id="28" name="文本框 27">
            <a:extLst>
              <a:ext uri="{FF2B5EF4-FFF2-40B4-BE49-F238E27FC236}">
                <a16:creationId xmlns:a16="http://schemas.microsoft.com/office/drawing/2014/main" id="{87F54F79-3F7F-488F-BA29-1BC1ABCA96B5}"/>
              </a:ext>
            </a:extLst>
          </p:cNvPr>
          <p:cNvSpPr txBox="1"/>
          <p:nvPr/>
        </p:nvSpPr>
        <p:spPr>
          <a:xfrm>
            <a:off x="1188981" y="4832407"/>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zh-CN" altLang="en-US" sz="2800" b="1" dirty="0"/>
              <a:t>人脸识别</a:t>
            </a:r>
            <a:endPar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29" name="文本框 28">
            <a:extLst>
              <a:ext uri="{FF2B5EF4-FFF2-40B4-BE49-F238E27FC236}">
                <a16:creationId xmlns:a16="http://schemas.microsoft.com/office/drawing/2014/main" id="{81C1D9AF-6BC3-416F-ACA0-3CA03F239C76}"/>
              </a:ext>
            </a:extLst>
          </p:cNvPr>
          <p:cNvSpPr txBox="1"/>
          <p:nvPr/>
        </p:nvSpPr>
        <p:spPr>
          <a:xfrm>
            <a:off x="3782109" y="8277888"/>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rPr>
              <a:t>遥感卫星</a:t>
            </a:r>
          </a:p>
        </p:txBody>
      </p:sp>
      <p:sp>
        <p:nvSpPr>
          <p:cNvPr id="30" name="文本框 29">
            <a:extLst>
              <a:ext uri="{FF2B5EF4-FFF2-40B4-BE49-F238E27FC236}">
                <a16:creationId xmlns:a16="http://schemas.microsoft.com/office/drawing/2014/main" id="{D6A5F8ED-7E4E-4A53-8510-30245D168F71}"/>
              </a:ext>
            </a:extLst>
          </p:cNvPr>
          <p:cNvSpPr txBox="1"/>
          <p:nvPr/>
        </p:nvSpPr>
        <p:spPr>
          <a:xfrm>
            <a:off x="8022864" y="8317419"/>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rPr>
              <a:t>航天航空</a:t>
            </a:r>
          </a:p>
        </p:txBody>
      </p:sp>
    </p:spTree>
    <p:extLst>
      <p:ext uri="{BB962C8B-B14F-4D97-AF65-F5344CB8AC3E}">
        <p14:creationId xmlns:p14="http://schemas.microsoft.com/office/powerpoint/2010/main" val="423833544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DEE415C-D9AD-437E-83D8-9F93E40E7BDD}"/>
              </a:ext>
            </a:extLst>
          </p:cNvPr>
          <p:cNvSpPr>
            <a:spLocks noGrp="1"/>
          </p:cNvSpPr>
          <p:nvPr>
            <p:ph type="body" sz="quarter" idx="13"/>
          </p:nvPr>
        </p:nvSpPr>
        <p:spPr>
          <a:xfrm>
            <a:off x="406400" y="506212"/>
            <a:ext cx="11176000" cy="408189"/>
          </a:xfrm>
        </p:spPr>
        <p:txBody>
          <a:bodyPr/>
          <a:lstStyle/>
          <a:p>
            <a:r>
              <a:rPr lang="zh-CN" altLang="en-US" dirty="0"/>
              <a:t>应用前景</a:t>
            </a:r>
          </a:p>
        </p:txBody>
      </p:sp>
      <p:sp>
        <p:nvSpPr>
          <p:cNvPr id="4" name="AutoShape 4">
            <a:extLst>
              <a:ext uri="{FF2B5EF4-FFF2-40B4-BE49-F238E27FC236}">
                <a16:creationId xmlns:a16="http://schemas.microsoft.com/office/drawing/2014/main" id="{02AF86C3-6D75-4D5B-8E8C-C95D636F8B23}"/>
              </a:ext>
            </a:extLst>
          </p:cNvPr>
          <p:cNvSpPr>
            <a:spLocks noChangeAspect="1" noChangeArrowheads="1"/>
          </p:cNvSpPr>
          <p:nvPr/>
        </p:nvSpPr>
        <p:spPr bwMode="auto">
          <a:xfrm>
            <a:off x="6350000" y="4724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 name="图片 4">
            <a:extLst>
              <a:ext uri="{FF2B5EF4-FFF2-40B4-BE49-F238E27FC236}">
                <a16:creationId xmlns:a16="http://schemas.microsoft.com/office/drawing/2014/main" id="{52D19A2D-2BF2-4AB1-A9DA-1CB349293CD4}"/>
              </a:ext>
            </a:extLst>
          </p:cNvPr>
          <p:cNvPicPr>
            <a:picLocks noChangeAspect="1"/>
          </p:cNvPicPr>
          <p:nvPr/>
        </p:nvPicPr>
        <p:blipFill rotWithShape="1">
          <a:blip r:embed="rId3"/>
          <a:srcRect b="6059"/>
          <a:stretch/>
        </p:blipFill>
        <p:spPr>
          <a:xfrm>
            <a:off x="2154237" y="1239505"/>
            <a:ext cx="9001125" cy="7274589"/>
          </a:xfrm>
          <a:prstGeom prst="rect">
            <a:avLst/>
          </a:prstGeom>
        </p:spPr>
      </p:pic>
    </p:spTree>
    <p:extLst>
      <p:ext uri="{BB962C8B-B14F-4D97-AF65-F5344CB8AC3E}">
        <p14:creationId xmlns:p14="http://schemas.microsoft.com/office/powerpoint/2010/main" val="105254681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DEE415C-D9AD-437E-83D8-9F93E40E7BDD}"/>
              </a:ext>
            </a:extLst>
          </p:cNvPr>
          <p:cNvSpPr>
            <a:spLocks noGrp="1"/>
          </p:cNvSpPr>
          <p:nvPr>
            <p:ph type="body" sz="quarter" idx="13"/>
          </p:nvPr>
        </p:nvSpPr>
        <p:spPr>
          <a:xfrm>
            <a:off x="406400" y="506212"/>
            <a:ext cx="11176000" cy="408189"/>
          </a:xfrm>
        </p:spPr>
        <p:txBody>
          <a:bodyPr/>
          <a:lstStyle/>
          <a:p>
            <a:r>
              <a:rPr lang="zh-CN" altLang="en-US" dirty="0"/>
              <a:t>应用前景</a:t>
            </a:r>
          </a:p>
        </p:txBody>
      </p:sp>
      <p:pic>
        <p:nvPicPr>
          <p:cNvPr id="8" name="图片 7">
            <a:extLst>
              <a:ext uri="{FF2B5EF4-FFF2-40B4-BE49-F238E27FC236}">
                <a16:creationId xmlns:a16="http://schemas.microsoft.com/office/drawing/2014/main" id="{A1F96DA6-45E3-46C4-90CB-3A57D35EFF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7487" y="3435940"/>
            <a:ext cx="10029825" cy="3143250"/>
          </a:xfrm>
          <a:prstGeom prst="rect">
            <a:avLst/>
          </a:prstGeom>
        </p:spPr>
      </p:pic>
    </p:spTree>
    <p:extLst>
      <p:ext uri="{BB962C8B-B14F-4D97-AF65-F5344CB8AC3E}">
        <p14:creationId xmlns:p14="http://schemas.microsoft.com/office/powerpoint/2010/main" val="85505888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97765" y="302519"/>
            <a:ext cx="12192000" cy="723900"/>
          </a:xfrm>
        </p:spPr>
        <p:txBody>
          <a:bodyPr>
            <a:noAutofit/>
          </a:bodyPr>
          <a:lstStyle/>
          <a:p>
            <a:r>
              <a:rPr lang="en-US" altLang="zh-CN" sz="5400" dirty="0">
                <a:latin typeface="等线" panose="02010600030101010101" pitchFamily="2" charset="-122"/>
                <a:ea typeface="等线" panose="02010600030101010101" pitchFamily="2" charset="-122"/>
              </a:rPr>
              <a:t>3. </a:t>
            </a:r>
            <a:r>
              <a:rPr lang="zh-CN" altLang="en-US" sz="5400" dirty="0">
                <a:latin typeface="等线" panose="02010600030101010101" pitchFamily="2" charset="-122"/>
                <a:ea typeface="等线" panose="02010600030101010101" pitchFamily="2" charset="-122"/>
              </a:rPr>
              <a:t>实现思路</a:t>
            </a:r>
          </a:p>
        </p:txBody>
      </p:sp>
      <p:pic>
        <p:nvPicPr>
          <p:cNvPr id="28" name="图片 27">
            <a:extLst>
              <a:ext uri="{FF2B5EF4-FFF2-40B4-BE49-F238E27FC236}">
                <a16:creationId xmlns:a16="http://schemas.microsoft.com/office/drawing/2014/main" id="{283D9EA9-88A5-411C-A305-56E619FC417B}"/>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09955" y="1416290"/>
            <a:ext cx="11465168" cy="7324125"/>
          </a:xfrm>
          <a:prstGeom prst="rect">
            <a:avLst/>
          </a:prstGeom>
          <a:noFill/>
          <a:ln>
            <a:noFill/>
          </a:ln>
        </p:spPr>
      </p:pic>
    </p:spTree>
    <p:extLst>
      <p:ext uri="{BB962C8B-B14F-4D97-AF65-F5344CB8AC3E}">
        <p14:creationId xmlns:p14="http://schemas.microsoft.com/office/powerpoint/2010/main" val="3034129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80">
            <a:extLst>
              <a:ext uri="{FF2B5EF4-FFF2-40B4-BE49-F238E27FC236}">
                <a16:creationId xmlns:a16="http://schemas.microsoft.com/office/drawing/2014/main" id="{4A5D56D3-01BE-443C-8C1E-5DF4CC965AC8}"/>
              </a:ext>
            </a:extLst>
          </p:cNvPr>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实现思路</a:t>
            </a:r>
            <a:endParaRPr lang="zh-CN" altLang="en-US" sz="2400" dirty="0"/>
          </a:p>
        </p:txBody>
      </p:sp>
      <p:pic>
        <p:nvPicPr>
          <p:cNvPr id="3" name="图片 2">
            <a:extLst>
              <a:ext uri="{FF2B5EF4-FFF2-40B4-BE49-F238E27FC236}">
                <a16:creationId xmlns:a16="http://schemas.microsoft.com/office/drawing/2014/main" id="{CE8D895B-BE02-445D-8191-89D17C0B36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0220" y="2490182"/>
            <a:ext cx="9142857" cy="6857143"/>
          </a:xfrm>
          <a:prstGeom prst="rect">
            <a:avLst/>
          </a:prstGeom>
        </p:spPr>
      </p:pic>
      <p:sp>
        <p:nvSpPr>
          <p:cNvPr id="7" name="文本框 6">
            <a:extLst>
              <a:ext uri="{FF2B5EF4-FFF2-40B4-BE49-F238E27FC236}">
                <a16:creationId xmlns:a16="http://schemas.microsoft.com/office/drawing/2014/main" id="{EA2B3601-1029-4425-8751-EA18F7A5FB5B}"/>
              </a:ext>
            </a:extLst>
          </p:cNvPr>
          <p:cNvSpPr txBox="1"/>
          <p:nvPr/>
        </p:nvSpPr>
        <p:spPr>
          <a:xfrm>
            <a:off x="5444418" y="1113844"/>
            <a:ext cx="2115964" cy="10259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en-US" altLang="zh-CN" sz="4000" b="1" cap="all" dirty="0">
                <a:solidFill>
                  <a:schemeClr val="accent1"/>
                </a:solidFill>
                <a:latin typeface="等线" panose="02010600030101010101" pitchFamily="2" charset="-122"/>
                <a:ea typeface="等线" panose="02010600030101010101" pitchFamily="2" charset="-122"/>
                <a:cs typeface="+mn-cs"/>
              </a:rPr>
              <a:t>PCD</a:t>
            </a:r>
            <a:r>
              <a:rPr lang="zh-CN" altLang="en-US" sz="4000" b="1" cap="all" dirty="0">
                <a:solidFill>
                  <a:schemeClr val="accent1"/>
                </a:solidFill>
                <a:latin typeface="等线" panose="02010600030101010101" pitchFamily="2" charset="-122"/>
                <a:ea typeface="等线" panose="02010600030101010101" pitchFamily="2" charset="-122"/>
                <a:cs typeface="+mn-cs"/>
              </a:rPr>
              <a:t>模块</a:t>
            </a:r>
          </a:p>
        </p:txBody>
      </p:sp>
    </p:spTree>
    <p:extLst>
      <p:ext uri="{BB962C8B-B14F-4D97-AF65-F5344CB8AC3E}">
        <p14:creationId xmlns:p14="http://schemas.microsoft.com/office/powerpoint/2010/main" val="2267832318"/>
      </p:ext>
    </p:extLst>
  </p:cSld>
  <p:clrMapOvr>
    <a:masterClrMapping/>
  </p:clrMapOvr>
</p:sld>
</file>

<file path=ppt/theme/theme1.xml><?xml version="1.0" encoding="utf-8"?>
<a:theme xmlns:a="http://schemas.openxmlformats.org/drawingml/2006/main"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Baskerville"/>
        <a:ea typeface="Baskerville"/>
        <a:cs typeface="Baskerville"/>
      </a:majorFont>
      <a:minorFont>
        <a:latin typeface="Baskerville"/>
        <a:ea typeface="Baskerville"/>
        <a:cs typeface="Baskerville"/>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1" i="0" u="none" strike="noStrike" cap="all" spc="0" normalizeH="0" baseline="0">
            <a:ln>
              <a:noFill/>
            </a:ln>
            <a:solidFill>
              <a:srgbClr val="FFFFFF"/>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Baskerville"/>
        <a:ea typeface="Baskerville"/>
        <a:cs typeface="Baskerville"/>
      </a:majorFont>
      <a:minorFont>
        <a:latin typeface="Baskerville"/>
        <a:ea typeface="Baskerville"/>
        <a:cs typeface="Baskerville"/>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1" i="0" u="none" strike="noStrike" cap="all" spc="0" normalizeH="0" baseline="0">
            <a:ln>
              <a:noFill/>
            </a:ln>
            <a:solidFill>
              <a:srgbClr val="FFFFFF"/>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11473</TotalTime>
  <Words>1385</Words>
  <Application>Microsoft Office PowerPoint</Application>
  <PresentationFormat>自定义</PresentationFormat>
  <Paragraphs>97</Paragraphs>
  <Slides>16</Slides>
  <Notes>16</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16</vt:i4>
      </vt:variant>
    </vt:vector>
  </HeadingPairs>
  <TitlesOfParts>
    <vt:vector size="29" baseType="lpstr">
      <vt:lpstr>-apple-system</vt:lpstr>
      <vt:lpstr>Avenir Next</vt:lpstr>
      <vt:lpstr>Avenir Next Medium</vt:lpstr>
      <vt:lpstr>Baskerville</vt:lpstr>
      <vt:lpstr>Helvetica Neue</vt:lpstr>
      <vt:lpstr>等线</vt:lpstr>
      <vt:lpstr>宋体</vt:lpstr>
      <vt:lpstr>微软雅黑</vt:lpstr>
      <vt:lpstr>Arial</vt:lpstr>
      <vt:lpstr>Helvetica</vt:lpstr>
      <vt:lpstr>Times New Roman</vt:lpstr>
      <vt:lpstr>Verdana</vt:lpstr>
      <vt:lpstr>New_Template7</vt:lpstr>
      <vt:lpstr>基于多帧的视频质量增强技术与实现</vt:lpstr>
      <vt:lpstr>超分简介</vt:lpstr>
      <vt:lpstr>1. 超分简介</vt:lpstr>
      <vt:lpstr>PowerPoint 演示文稿</vt:lpstr>
      <vt:lpstr>2. 应用前景</vt:lpstr>
      <vt:lpstr>PowerPoint 演示文稿</vt:lpstr>
      <vt:lpstr>PowerPoint 演示文稿</vt:lpstr>
      <vt:lpstr>3. 实现思路</vt:lpstr>
      <vt:lpstr>PowerPoint 演示文稿</vt:lpstr>
      <vt:lpstr>PowerPoint 演示文稿</vt:lpstr>
      <vt:lpstr>PowerPoint 演示文稿</vt:lpstr>
      <vt:lpstr>3. 效果展示</vt:lpstr>
      <vt:lpstr>PowerPoint 演示文稿</vt:lpstr>
      <vt:lpstr>PowerPoint 演示文稿</vt:lpstr>
      <vt:lpstr>PowerPoint 演示文稿</vt:lpstr>
      <vt:lpstr>请各位老师批评指正！</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帧间预测的运动估计</dc:title>
  <dc:creator>陈光耀</dc:creator>
  <cp:lastModifiedBy>褚 灵强</cp:lastModifiedBy>
  <cp:revision>411</cp:revision>
  <dcterms:modified xsi:type="dcterms:W3CDTF">2021-04-21T05:15:02Z</dcterms:modified>
</cp:coreProperties>
</file>